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22" r:id="rId3"/>
    <p:sldId id="323" r:id="rId4"/>
    <p:sldId id="324" r:id="rId5"/>
    <p:sldId id="325" r:id="rId6"/>
    <p:sldId id="326" r:id="rId7"/>
    <p:sldId id="331" r:id="rId8"/>
    <p:sldId id="329" r:id="rId9"/>
    <p:sldId id="330" r:id="rId10"/>
    <p:sldId id="332" r:id="rId11"/>
    <p:sldId id="337" r:id="rId12"/>
    <p:sldId id="327" r:id="rId13"/>
    <p:sldId id="328" r:id="rId14"/>
    <p:sldId id="334" r:id="rId15"/>
    <p:sldId id="333" r:id="rId16"/>
    <p:sldId id="335" r:id="rId17"/>
    <p:sldId id="336" r:id="rId18"/>
    <p:sldId id="33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02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0B875-A577-4D88-8B1F-9A4BE553AA99}" type="datetimeFigureOut">
              <a:rPr lang="zh-TW" altLang="en-US" smtClean="0"/>
              <a:t>2013/10/14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090EE-20E5-4FD6-A9C7-7F531050CF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176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ambria Math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mbria Math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 Math" pitchFamily="18" charset="0"/>
              </a:defRPr>
            </a:lvl1pPr>
          </a:lstStyle>
          <a:p>
            <a:fld id="{1D8BD707-D9CF-40AE-B4C6-C98DA3205C09}" type="datetimeFigureOut">
              <a:rPr lang="en-US" smtClean="0">
                <a:ea typeface="Cambria Math" pitchFamily="18" charset="0"/>
              </a:rPr>
              <a:pPr/>
              <a:t>10/14/2013</a:t>
            </a:fld>
            <a:endParaRPr lang="en-US">
              <a:ea typeface="Cambria Math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 Math" pitchFamily="18" charset="0"/>
              </a:defRPr>
            </a:lvl1pPr>
          </a:lstStyle>
          <a:p>
            <a:endParaRPr lang="en-US">
              <a:ea typeface="Cambria Math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 Math" pitchFamily="18" charset="0"/>
              </a:defRPr>
            </a:lvl1pPr>
          </a:lstStyle>
          <a:p>
            <a:fld id="{B6F15528-21DE-4FAA-801E-634DDDAF4B2B}" type="slidenum">
              <a:rPr lang="en-US" smtClean="0">
                <a:ea typeface="Cambria Math" pitchFamily="18" charset="0"/>
              </a:rPr>
              <a:pPr/>
              <a:t>‹#›</a:t>
            </a:fld>
            <a:endParaRPr lang="en-US">
              <a:ea typeface="Cambria Math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 Math" pitchFamily="18" charset="0"/>
              </a:defRPr>
            </a:lvl1pPr>
          </a:lstStyle>
          <a:p>
            <a:fld id="{1D8BD707-D9CF-40AE-B4C6-C98DA3205C09}" type="datetimeFigureOut">
              <a:rPr lang="en-US" smtClean="0">
                <a:ea typeface="Cambria Math" pitchFamily="18" charset="0"/>
              </a:rPr>
              <a:pPr/>
              <a:t>10/14/2013</a:t>
            </a:fld>
            <a:endParaRPr lang="en-US">
              <a:ea typeface="Cambria Math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 Math" pitchFamily="18" charset="0"/>
              </a:defRPr>
            </a:lvl1pPr>
          </a:lstStyle>
          <a:p>
            <a:endParaRPr lang="en-US">
              <a:ea typeface="Cambria Math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 Math" pitchFamily="18" charset="0"/>
              </a:defRPr>
            </a:lvl1pPr>
          </a:lstStyle>
          <a:p>
            <a:fld id="{B6F15528-21DE-4FAA-801E-634DDDAF4B2B}" type="slidenum">
              <a:rPr lang="en-US" smtClean="0">
                <a:ea typeface="Cambria Math" pitchFamily="18" charset="0"/>
              </a:rPr>
              <a:pPr/>
              <a:t>‹#›</a:t>
            </a:fld>
            <a:endParaRPr lang="en-US">
              <a:ea typeface="Cambria Math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mbria Math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mbria Math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mbria Math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mbria Math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 Math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mbria Math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5" Type="http://schemas.openxmlformats.org/officeDocument/2006/relationships/image" Target="../media/image4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BH </a:t>
            </a:r>
            <a:r>
              <a:rPr lang="en-US" altLang="zh-TW" dirty="0" err="1"/>
              <a:t>Astrophys</a:t>
            </a:r>
            <a:r>
              <a:rPr lang="en-US" altLang="zh-TW" dirty="0"/>
              <a:t> </a:t>
            </a:r>
            <a:r>
              <a:rPr lang="en-US" altLang="zh-TW" dirty="0" smtClean="0"/>
              <a:t>Ch6.6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3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Gauge-free form</a:t>
            </a:r>
            <a:endParaRPr lang="zh-TW" alt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688" y="1828576"/>
            <a:ext cx="4088890" cy="1001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946" y="1367481"/>
            <a:ext cx="8804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Recall that before we took the Lorenz gauge, our equations for the potentials looked like: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18641" y="3023287"/>
                <a:ext cx="7440691" cy="5241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By applying the definitions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groupChr>
                          <m:groupChrPr>
                            <m:chr m:val="⇀"/>
                            <m:pos m:val="top"/>
                            <m:vertJc m:val="bot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zh-TW" altLang="en-US" i="1">
                                <a:latin typeface="Cambria Math"/>
                              </a:rPr>
                              <m:t>𝐽</m:t>
                            </m:r>
                          </m:e>
                        </m:groupCh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 ; 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≡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𝜙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groupChr>
                          <m:groupChrPr>
                            <m:chr m:val="⇀"/>
                            <m:pos m:val="top"/>
                            <m:vertJc m:val="bot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groupChr>
                      </m:e>
                    </m:d>
                  </m:oMath>
                </a14:m>
                <a:r>
                  <a:rPr lang="zh-TW" altLang="en-US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altLang="zh-TW" dirty="0" smtClean="0">
                    <a:latin typeface="Cambria Math" panose="02040503050406030204" pitchFamily="18" charset="0"/>
                  </a:rPr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=(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𝛻</m:t>
                        </m:r>
                      </m:e>
                      <m:sup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zh-TW" alt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zh-TW" altLang="en-US"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p>
                            <m:r>
                              <a:rPr lang="zh-TW" alt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zh-TW" alt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zh-TW" altLang="en-US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641" y="3023287"/>
                <a:ext cx="7440691" cy="524182"/>
              </a:xfrm>
              <a:prstGeom prst="rect">
                <a:avLst/>
              </a:prstGeom>
              <a:blipFill rotWithShape="1">
                <a:blip r:embed="rId3"/>
                <a:stretch>
                  <a:fillRect l="-655" b="-46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308754" y="3685748"/>
                <a:ext cx="3037690" cy="382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𝛼</m:t>
                          </m:r>
                        </m:sup>
                      </m:sSup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b>
                          <m:r>
                            <a:rPr lang="zh-TW" altLang="en-US" i="1">
                              <a:latin typeface="Cambria Math"/>
                            </a:rPr>
                            <m:t>𝛼</m:t>
                          </m:r>
                        </m:sub>
                      </m:sSub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𝛽</m:t>
                          </m:r>
                        </m:sup>
                      </m:sSup>
                      <m:r>
                        <a:rPr lang="zh-TW" altLang="en-US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𝛽</m:t>
                          </m:r>
                        </m:sup>
                      </m:sSup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b>
                          <m:r>
                            <a:rPr lang="zh-TW" altLang="en-US" i="1">
                              <a:latin typeface="Cambria Math"/>
                            </a:rPr>
                            <m:t>𝛼</m:t>
                          </m:r>
                        </m:sub>
                      </m:sSub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zh-TW" altLang="en-US">
                          <a:latin typeface="Cambria Math"/>
                        </a:rPr>
                        <m:t>=−4⁢</m:t>
                      </m:r>
                      <m:r>
                        <a:rPr lang="zh-TW" altLang="en-US" i="1">
                          <a:latin typeface="Cambria Math"/>
                        </a:rPr>
                        <m:t>𝜋</m:t>
                      </m:r>
                      <m:r>
                        <a:rPr lang="zh-TW" altLang="en-US">
                          <a:latin typeface="Cambria Math"/>
                        </a:rPr>
                        <m:t>⁢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/>
                            </a:rPr>
                            <m:t>𝐽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𝛽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754" y="3685748"/>
                <a:ext cx="3037690" cy="382284"/>
              </a:xfrm>
              <a:prstGeom prst="rect">
                <a:avLst/>
              </a:prstGeom>
              <a:blipFill rotWithShape="1">
                <a:blip r:embed="rId4"/>
                <a:stretch>
                  <a:fillRect b="-112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889825" y="4846183"/>
                <a:ext cx="1165063" cy="3335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>
                          <a:latin typeface="Cambria Math"/>
                        </a:rPr>
                        <m:t>𝛻</m:t>
                      </m:r>
                      <m:r>
                        <a:rPr lang="zh-TW" altLang="en-US" sz="1400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𝐷</m:t>
                          </m:r>
                        </m:e>
                      </m:groupChr>
                      <m:r>
                        <a:rPr lang="zh-TW" altLang="en-US" sz="1400">
                          <a:latin typeface="Cambria Math"/>
                        </a:rPr>
                        <m:t>=4</m:t>
                      </m:r>
                      <m:r>
                        <a:rPr lang="zh-TW" altLang="en-US" sz="1400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en-US" altLang="zh-TW" sz="1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9825" y="4846183"/>
                <a:ext cx="1165063" cy="333553"/>
              </a:xfrm>
              <a:prstGeom prst="rect">
                <a:avLst/>
              </a:prstGeom>
              <a:blipFill rotWithShape="1">
                <a:blip r:embed="rId5"/>
                <a:stretch>
                  <a:fillRect t="-10909" b="-181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303255" y="4750478"/>
                <a:ext cx="2010999" cy="5511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 smtClean="0">
                          <a:latin typeface="Cambria Math"/>
                        </a:rPr>
                        <m:t>𝛻</m:t>
                      </m:r>
                      <m:r>
                        <a:rPr lang="zh-TW" altLang="en-US" sz="1400" smtClean="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𝐻</m:t>
                          </m:r>
                        </m:e>
                      </m:groupChr>
                      <m:r>
                        <a:rPr lang="en-US" altLang="zh-TW" sz="1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𝐷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4⁢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𝐽</m:t>
                          </m:r>
                        </m:e>
                      </m:groupChr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255" y="4750478"/>
                <a:ext cx="2010999" cy="55111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99009" y="4209535"/>
            <a:ext cx="592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Since the equations for the potentials originally came from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55383" y="5541798"/>
                <a:ext cx="8367205" cy="936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We should be able to manipulate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=−4⁢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</m:oMath>
                </a14:m>
                <a:r>
                  <a:rPr lang="en-US" altLang="zh-TW" dirty="0" smtClean="0"/>
                  <a:t> into something that gives us the Maxwell equations in terms of E and B fields</a:t>
                </a:r>
                <a:endParaRPr lang="zh-TW" altLang="en-US" dirty="0"/>
              </a:p>
              <a:p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383" y="5541798"/>
                <a:ext cx="8367205" cy="936282"/>
              </a:xfrm>
              <a:prstGeom prst="rect">
                <a:avLst/>
              </a:prstGeom>
              <a:blipFill rotWithShape="1">
                <a:blip r:embed="rId7"/>
                <a:stretch>
                  <a:fillRect l="-583" t="-2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90901" y="3729799"/>
            <a:ext cx="4897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We find the 4-form for the above 2 equations as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8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Towards the Maxwell equations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53080" y="1449859"/>
                <a:ext cx="7425559" cy="392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Lets rewrite</a:t>
                </a:r>
                <a:r>
                  <a:rPr lang="zh-TW" altLang="en-US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=−4⁢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</m:oMath>
                </a14:m>
                <a:r>
                  <a:rPr lang="zh-TW" altLang="en-US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as</a:t>
                </a:r>
                <a:r>
                  <a:rPr lang="zh-TW" altLang="en-US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  <m:r>
                      <a:rPr lang="zh-TW" altLang="en-US">
                        <a:latin typeface="Cambria Math"/>
                      </a:rPr>
                      <m:t>=−4⁢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</m:oMath>
                </a14:m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80" y="1449859"/>
                <a:ext cx="7425559" cy="392993"/>
              </a:xfrm>
              <a:prstGeom prst="rect">
                <a:avLst/>
              </a:prstGeom>
              <a:blipFill rotWithShape="1">
                <a:blip r:embed="rId2"/>
                <a:stretch>
                  <a:fillRect l="-657" t="-4688" b="-2187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955727" y="2125945"/>
                <a:ext cx="1165063" cy="3335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>
                          <a:latin typeface="Cambria Math"/>
                        </a:rPr>
                        <m:t>𝛻</m:t>
                      </m:r>
                      <m:r>
                        <a:rPr lang="zh-TW" altLang="en-US" sz="1400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𝐷</m:t>
                          </m:r>
                        </m:e>
                      </m:groupChr>
                      <m:r>
                        <a:rPr lang="zh-TW" altLang="en-US" sz="1400">
                          <a:latin typeface="Cambria Math"/>
                        </a:rPr>
                        <m:t>=4</m:t>
                      </m:r>
                      <m:r>
                        <a:rPr lang="zh-TW" altLang="en-US" sz="1400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en-US" altLang="zh-TW" sz="1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727" y="2125945"/>
                <a:ext cx="1165063" cy="333553"/>
              </a:xfrm>
              <a:prstGeom prst="rect">
                <a:avLst/>
              </a:prstGeom>
              <a:blipFill rotWithShape="1">
                <a:blip r:embed="rId3"/>
                <a:stretch>
                  <a:fillRect t="-11111" b="-370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69156" y="2017164"/>
                <a:ext cx="2010999" cy="5511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 smtClean="0">
                          <a:latin typeface="Cambria Math"/>
                        </a:rPr>
                        <m:t>𝛻</m:t>
                      </m:r>
                      <m:r>
                        <a:rPr lang="zh-TW" altLang="en-US" sz="1400" smtClean="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𝐻</m:t>
                          </m:r>
                        </m:e>
                      </m:groupChr>
                      <m:r>
                        <a:rPr lang="en-US" altLang="zh-TW" sz="1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𝐷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4⁢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𝐽</m:t>
                          </m:r>
                        </m:e>
                      </m:groupChr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156" y="2017164"/>
                <a:ext cx="2010999" cy="5511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26846" y="2132117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Comparing with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53080" y="2723758"/>
                <a:ext cx="8291294" cy="669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It should be clear that as the Maxwell equations contain only 1</a:t>
                </a:r>
                <a:r>
                  <a:rPr lang="en-US" altLang="zh-TW" baseline="30000" dirty="0" smtClean="0">
                    <a:latin typeface="Cambria Math" pitchFamily="18" charset="0"/>
                    <a:ea typeface="Cambria Math" pitchFamily="18" charset="0"/>
                  </a:rPr>
                  <a:t>st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derivatives,</a:t>
                </a:r>
                <a:r>
                  <a:rPr lang="zh-TW" altLang="en-US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</m:oMath>
                </a14:m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should be some 2</a:t>
                </a:r>
                <a:r>
                  <a:rPr lang="en-US" altLang="zh-TW" baseline="30000" dirty="0" smtClean="0">
                    <a:latin typeface="Cambria Math" pitchFamily="18" charset="0"/>
                    <a:ea typeface="Cambria Math" pitchFamily="18" charset="0"/>
                  </a:rPr>
                  <a:t>nd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rank tensor that contains that E and B fields.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80" y="2723758"/>
                <a:ext cx="8291294" cy="669992"/>
              </a:xfrm>
              <a:prstGeom prst="rect">
                <a:avLst/>
              </a:prstGeom>
              <a:blipFill rotWithShape="1">
                <a:blip r:embed="rId5"/>
                <a:stretch>
                  <a:fillRect l="-588" t="-5455" b="-1181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867577" y="6089687"/>
                <a:ext cx="956993" cy="30033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𝐵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=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𝐴</m:t>
                          </m:r>
                        </m:e>
                      </m:groupChr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577" y="6089687"/>
                <a:ext cx="956993" cy="300339"/>
              </a:xfrm>
              <a:prstGeom prst="rect">
                <a:avLst/>
              </a:prstGeom>
              <a:blipFill rotWithShape="1">
                <a:blip r:embed="rId6"/>
                <a:stretch>
                  <a:fillRect t="-12245" r="-3121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033057" y="5996456"/>
                <a:ext cx="1432443" cy="4868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𝐸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=−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2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2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2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200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057" y="5996456"/>
                <a:ext cx="1432443" cy="486800"/>
              </a:xfrm>
              <a:prstGeom prst="rect">
                <a:avLst/>
              </a:prstGeom>
              <a:blipFill rotWithShape="1">
                <a:blip r:embed="rId7"/>
                <a:stretch>
                  <a:fillRect t="-6250" r="-20426" b="-125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551931" y="3555588"/>
                <a:ext cx="2141612" cy="4052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/>
                          </m:ctrlPr>
                        </m:sSupPr>
                        <m:e>
                          <m:r>
                            <a:rPr lang="zh-TW" altLang="en-US" i="1"/>
                            <m:t>𝐹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zh-TW" altLang="en-US"/>
                            <m:t>αβ</m:t>
                          </m:r>
                        </m:sup>
                      </m:sSup>
                      <m:r>
                        <a:rPr lang="zh-TW" altLang="en-US"/>
                        <m:t>≡</m:t>
                      </m:r>
                      <m:sSup>
                        <m:sSupPr>
                          <m:ctrlPr>
                            <a:rPr lang="zh-TW" altLang="en-US" i="1"/>
                          </m:ctrlPr>
                        </m:sSupPr>
                        <m:e>
                          <m:r>
                            <a:rPr lang="zh-TW" altLang="en-US"/>
                            <m:t>∂</m:t>
                          </m:r>
                        </m:e>
                        <m:sup>
                          <m:r>
                            <a:rPr lang="zh-TW" altLang="en-US" i="1"/>
                            <m:t>𝛼</m:t>
                          </m:r>
                        </m:sup>
                      </m:sSup>
                      <m:sSup>
                        <m:sSupPr>
                          <m:ctrlPr>
                            <a:rPr lang="zh-TW" altLang="en-US" i="1"/>
                          </m:ctrlPr>
                        </m:sSupPr>
                        <m:e>
                          <m:r>
                            <a:rPr lang="zh-TW" altLang="en-US" i="1"/>
                            <m:t>𝐴</m:t>
                          </m:r>
                        </m:e>
                        <m:sup>
                          <m:r>
                            <a:rPr lang="zh-TW" altLang="en-US" i="1"/>
                            <m:t>𝛽</m:t>
                          </m:r>
                        </m:sup>
                      </m:sSup>
                      <m:r>
                        <a:rPr lang="zh-TW" altLang="en-US"/>
                        <m:t>−</m:t>
                      </m:r>
                      <m:sSup>
                        <m:sSupPr>
                          <m:ctrlPr>
                            <a:rPr lang="zh-TW" altLang="en-US" i="1"/>
                          </m:ctrlPr>
                        </m:sSupPr>
                        <m:e>
                          <m:r>
                            <a:rPr lang="zh-TW" altLang="en-US"/>
                            <m:t>∂</m:t>
                          </m:r>
                        </m:e>
                        <m:sup>
                          <m:r>
                            <a:rPr lang="zh-TW" altLang="en-US" i="1"/>
                            <m:t>𝛽</m:t>
                          </m:r>
                        </m:sup>
                      </m:sSup>
                      <m:sSup>
                        <m:sSupPr>
                          <m:ctrlPr>
                            <a:rPr lang="zh-TW" altLang="en-US" i="1"/>
                          </m:ctrlPr>
                        </m:sSupPr>
                        <m:e>
                          <m:r>
                            <a:rPr lang="zh-TW" altLang="en-US" i="1"/>
                            <m:t>𝐴</m:t>
                          </m:r>
                        </m:e>
                        <m:sup>
                          <m:r>
                            <a:rPr lang="zh-TW" altLang="en-US" i="1"/>
                            <m:t>𝛼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931" y="3555588"/>
                <a:ext cx="2141612" cy="40523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309007" y="4082791"/>
                <a:ext cx="8703187" cy="24004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sz="1200"/>
                          </m:ctrlPr>
                        </m:sSupPr>
                        <m:e>
                          <m:r>
                            <a:rPr lang="zh-TW" altLang="en-US" sz="1200" i="1"/>
                            <m:t>𝐹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zh-TW" altLang="en-US" sz="1200"/>
                            <m:t>αβ</m:t>
                          </m:r>
                        </m:sup>
                      </m:sSup>
                      <m:r>
                        <a:rPr lang="zh-TW" altLang="en-US" sz="1200"/>
                        <m:t>=</m:t>
                      </m:r>
                      <m:d>
                        <m:dPr>
                          <m:ctrlPr>
                            <a:rPr lang="zh-TW" altLang="en-US" sz="1200" i="1"/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1200" i="1"/>
                              </m:ctrlPr>
                            </m:mPr>
                            <m:mr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0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1</m:t>
                                    </m:r>
                                  </m:sup>
                                </m:sSup>
                                <m:r>
                                  <a:rPr lang="zh-TW" altLang="en-US" sz="1200"/>
                                  <m:t>−</m:t>
                                </m:r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1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0</m:t>
                                    </m:r>
                                  </m:sup>
                                </m:sSup>
                              </m:e>
                              <m:e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0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2</m:t>
                                    </m:r>
                                  </m:sup>
                                </m:sSup>
                                <m:r>
                                  <a:rPr lang="zh-TW" altLang="en-US" sz="1200"/>
                                  <m:t>−</m:t>
                                </m:r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0</m:t>
                                    </m:r>
                                  </m:sup>
                                </m:sSup>
                              </m:e>
                              <m:e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0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3</m:t>
                                    </m:r>
                                  </m:sup>
                                </m:sSup>
                                <m:r>
                                  <a:rPr lang="zh-TW" altLang="en-US" sz="1200"/>
                                  <m:t>−</m:t>
                                </m:r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0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d>
                                  <m:dPr>
                                    <m:ctrlPr>
                                      <a:rPr lang="zh-TW" altLang="en-US" sz="1200" i="1"/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0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1</m:t>
                                        </m:r>
                                      </m:sup>
                                    </m:sSup>
                                    <m:r>
                                      <a:rPr lang="zh-TW" altLang="en-US" sz="1200"/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1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0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1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2</m:t>
                                    </m:r>
                                  </m:sup>
                                </m:sSup>
                                <m:r>
                                  <a:rPr lang="zh-TW" altLang="en-US" sz="1200"/>
                                  <m:t>−</m:t>
                                </m:r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1</m:t>
                                    </m:r>
                                  </m:sup>
                                </m:sSup>
                              </m:e>
                              <m:e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1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3</m:t>
                                    </m:r>
                                  </m:sup>
                                </m:sSup>
                                <m:r>
                                  <a:rPr lang="zh-TW" altLang="en-US" sz="1200"/>
                                  <m:t>−</m:t>
                                </m:r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d>
                                  <m:dPr>
                                    <m:ctrlPr>
                                      <a:rPr lang="zh-TW" altLang="en-US" sz="1200" i="1"/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0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zh-TW" altLang="en-US" sz="1200"/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0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d>
                                  <m:dPr>
                                    <m:ctrlPr>
                                      <a:rPr lang="zh-TW" altLang="en-US" sz="1200" i="1"/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1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zh-TW" altLang="en-US" sz="1200"/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1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3</m:t>
                                    </m:r>
                                  </m:sup>
                                </m:sSup>
                                <m:r>
                                  <a:rPr lang="zh-TW" altLang="en-US" sz="1200"/>
                                  <m:t>−</m:t>
                                </m:r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/>
                                      <m:t>∂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zh-TW" altLang="en-US" sz="1200" i="1"/>
                                    </m:ctrlPr>
                                  </m:sSupPr>
                                  <m:e>
                                    <m:r>
                                      <a:rPr lang="zh-TW" altLang="en-US" sz="1200" i="1"/>
                                      <m:t>𝐴</m:t>
                                    </m:r>
                                  </m:e>
                                  <m:sup>
                                    <m:r>
                                      <a:rPr lang="zh-TW" altLang="en-US" sz="1200"/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d>
                                  <m:dPr>
                                    <m:ctrlPr>
                                      <a:rPr lang="zh-TW" altLang="en-US" sz="1200" i="1"/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0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zh-TW" altLang="en-US" sz="1200"/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3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0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d>
                                  <m:dPr>
                                    <m:ctrlPr>
                                      <a:rPr lang="zh-TW" altLang="en-US" sz="1200" i="1"/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1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zh-TW" altLang="en-US" sz="1200"/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3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1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d>
                                  <m:dPr>
                                    <m:ctrlPr>
                                      <a:rPr lang="zh-TW" altLang="en-US" sz="1200" i="1"/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zh-TW" altLang="en-US" sz="1200"/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/>
                                          <m:t>∂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3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zh-TW" altLang="en-US" sz="1200" i="1"/>
                                        </m:ctrlPr>
                                      </m:sSup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p>
                                        <m:r>
                                          <a:rPr lang="zh-TW" altLang="en-US" sz="1200"/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zh-TW" altLang="en-US" sz="1200"/>
                        <m:t>=</m:t>
                      </m:r>
                      <m:d>
                        <m:dPr>
                          <m:ctrlPr>
                            <a:rPr lang="zh-TW" altLang="en-US" sz="1200" i="1"/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1200" i="1"/>
                              </m:ctrlPr>
                            </m:mPr>
                            <m:mr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𝑥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𝑡</m:t>
                                    </m:r>
                                  </m:den>
                                </m:f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𝜙</m:t>
                                    </m:r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𝑥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𝑦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𝑡</m:t>
                                    </m:r>
                                  </m:den>
                                </m:f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𝜙</m:t>
                                    </m:r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𝑦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𝑧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𝑡</m:t>
                                    </m:r>
                                  </m:den>
                                </m:f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𝜙</m:t>
                                    </m:r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𝑧</m:t>
                                    </m:r>
                                  </m:den>
                                </m:f>
                              </m:e>
                            </m:mr>
                            <m:mr>
                              <m:e/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𝑦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𝑥</m:t>
                                    </m:r>
                                  </m:den>
                                </m:f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𝑥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𝑦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𝑧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𝑥</m:t>
                                    </m:r>
                                  </m:den>
                                </m:f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𝑥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𝑧</m:t>
                                    </m:r>
                                  </m:den>
                                </m:f>
                              </m:e>
                            </m:mr>
                            <m:mr>
                              <m:e/>
                              <m:e/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𝑧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𝑦</m:t>
                                    </m:r>
                                  </m:den>
                                </m:f>
                                <m:r>
                                  <a:rPr lang="zh-TW" altLang="en-US" sz="1200"/>
                                  <m:t>−</m:t>
                                </m:r>
                                <m:f>
                                  <m:fPr>
                                    <m:ctrlPr>
                                      <a:rPr lang="zh-TW" altLang="en-US" sz="1200" i="1"/>
                                    </m:ctrlPr>
                                  </m:fPr>
                                  <m:num>
                                    <m:r>
                                      <a:rPr lang="zh-TW" altLang="en-US" sz="1200"/>
                                      <m:t>∂</m:t>
                                    </m:r>
                                    <m:sSub>
                                      <m:sSubPr>
                                        <m:ctrlPr>
                                          <a:rPr lang="zh-TW" altLang="en-US" sz="1200" i="1"/>
                                        </m:ctrlPr>
                                      </m:sSubPr>
                                      <m:e>
                                        <m:r>
                                          <a:rPr lang="zh-TW" altLang="en-US" sz="1200" i="1"/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zh-TW" altLang="en-US" sz="1200" i="1"/>
                                          <m:t>𝑦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zh-TW" altLang="en-US" sz="1200"/>
                                      <m:t>∂</m:t>
                                    </m:r>
                                    <m:r>
                                      <a:rPr lang="zh-TW" altLang="en-US" sz="1200" i="1"/>
                                      <m:t>𝑧</m:t>
                                    </m:r>
                                  </m:den>
                                </m:f>
                              </m:e>
                            </m:mr>
                            <m:mr>
                              <m:e/>
                              <m:e/>
                              <m:e/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zh-TW" altLang="en-US" sz="1200"/>
                        <m:t>=</m:t>
                      </m:r>
                      <m:d>
                        <m:dPr>
                          <m:ctrlPr>
                            <a:rPr lang="zh-TW" altLang="en-US" sz="1200" i="1"/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1200" i="1"/>
                              </m:ctrlPr>
                            </m:mPr>
                            <m:mr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200"/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200" i="1"/>
                                    </m:ctrlPr>
                                  </m:sSubPr>
                                  <m:e>
                                    <m:r>
                                      <a:rPr lang="zh-TW" altLang="en-US" sz="1200" i="1"/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200" i="1"/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200"/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007" y="4082791"/>
                <a:ext cx="8703187" cy="24004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52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M</a:t>
            </a:r>
            <a:r>
              <a:rPr lang="en-US" altLang="zh-TW" dirty="0" smtClean="0"/>
              <a:t>axwell’s equations in 4-form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0223" y="1212348"/>
                <a:ext cx="8919621" cy="3273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As we defined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 </a:t>
                </a:r>
                <a:r>
                  <a:rPr lang="en-US" altLang="zh-TW" dirty="0" err="1" smtClean="0">
                    <a:latin typeface="Cambria Math" pitchFamily="18" charset="0"/>
                    <a:ea typeface="Cambria Math" pitchFamily="18" charset="0"/>
                  </a:rPr>
                  <a:t>Minkowski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metric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αβ</m:t>
                        </m:r>
                      </m:sub>
                    </m:sSub>
                    <m:r>
                      <a:rPr lang="zh-TW" alt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zh-TW" altLang="en-US" dirty="0">
                  <a:latin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Faraday tensor has the form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we derived</a:t>
                </a:r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αβ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≡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zh-TW" altLang="en-US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αβ</m:t>
                        </m:r>
                      </m:sub>
                    </m:sSub>
                    <m:r>
                      <a:rPr lang="zh-TW" altLang="en-US">
                        <a:latin typeface="Cambria Math" panose="02040503050406030204" pitchFamily="18" charset="0"/>
                      </a:rPr>
                      <m:t>≡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zh-TW" altLang="en-US" dirty="0">
                  <a:latin typeface="Cambria Math" panose="02040503050406030204" pitchFamily="18" charset="0"/>
                </a:endParaRPr>
              </a:p>
              <a:p>
                <a:endParaRPr lang="zh-TW" altLang="en-US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23" y="1212348"/>
                <a:ext cx="8919621" cy="3273012"/>
              </a:xfrm>
              <a:prstGeom prst="rect">
                <a:avLst/>
              </a:prstGeom>
              <a:blipFill rotWithShape="1">
                <a:blip r:embed="rId2"/>
                <a:stretch>
                  <a:fillRect l="-6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185780" y="1477637"/>
            <a:ext cx="18171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Cambria Math" pitchFamily="18" charset="0"/>
                <a:ea typeface="Cambria Math" pitchFamily="18" charset="0"/>
              </a:rPr>
              <a:t>Same in Griffiths, Introduction to Electrodynamics 3ed</a:t>
            </a:r>
            <a:endParaRPr lang="zh-TW" altLang="en-US" sz="1400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86202" y="4709453"/>
                <a:ext cx="8787662" cy="9807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 source equation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r>
                      <a:rPr lang="en-US" altLang="zh-TW" i="1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en-US" altLang="zh-TW" i="1">
                        <a:latin typeface="Cambria Math"/>
                      </a:rPr>
                      <m:t>)</m:t>
                    </m:r>
                    <m:r>
                      <a:rPr lang="zh-TW" altLang="en-US">
                        <a:latin typeface="Cambria Math"/>
                      </a:rPr>
                      <m:t>=−4⁢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then becomes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αβ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zh-TW" altLang="en-US">
                        <a:latin typeface="Cambria Math"/>
                      </a:rPr>
                      <m:t>−4⁢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</m:oMath>
                </a14:m>
                <a:endParaRPr lang="zh-TW" altLang="en-US" dirty="0"/>
              </a:p>
              <a:p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Or,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αβ</m:t>
                        </m:r>
                      </m:sup>
                    </m:sSup>
                  </m:oMath>
                </a14:m>
                <a:r>
                  <a:rPr lang="en-US" altLang="zh-TW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zh-TW" altLang="en-U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βα</m:t>
                        </m:r>
                      </m:sup>
                    </m:sSup>
                  </m:oMath>
                </a14:m>
                <a:r>
                  <a:rPr lang="en-US" altLang="zh-TW" dirty="0">
                    <a:latin typeface="Cambria Math" pitchFamily="18" charset="0"/>
                    <a:ea typeface="Cambria Math" pitchFamily="18" charset="0"/>
                  </a:rPr>
                  <a:t> (2</a:t>
                </a:r>
                <a:r>
                  <a:rPr lang="en-US" altLang="zh-TW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nd</a:t>
                </a:r>
                <a:r>
                  <a:rPr lang="en-US" altLang="zh-TW" dirty="0">
                    <a:latin typeface="Cambria Math" pitchFamily="18" charset="0"/>
                    <a:ea typeface="Cambria Math" pitchFamily="18" charset="0"/>
                  </a:rPr>
                  <a:t> rank anti-symmetric tensor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β</m:t>
                        </m:r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</m:t>
                        </m:r>
                      </m:sup>
                    </m:sSup>
                    <m:r>
                      <a:rPr lang="en-US" altLang="zh-TW" i="1">
                        <a:latin typeface="Cambria Math"/>
                      </a:rPr>
                      <m:t>=</m:t>
                    </m:r>
                    <m:r>
                      <a:rPr lang="zh-TW" altLang="en-US">
                        <a:latin typeface="Cambria Math"/>
                      </a:rPr>
                      <m:t>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 →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β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</m:t>
                        </m:r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β</m:t>
                        </m:r>
                      </m:sup>
                    </m:sSup>
                    <m:r>
                      <a:rPr lang="en-US" altLang="zh-TW" i="1">
                        <a:latin typeface="Cambria Math"/>
                      </a:rPr>
                      <m:t>=</m:t>
                    </m:r>
                    <m:r>
                      <a:rPr lang="zh-TW" altLang="en-US">
                        <a:latin typeface="Cambria Math"/>
                      </a:rPr>
                      <m:t>4⁢</m:t>
                    </m:r>
                    <m:r>
                      <a:rPr lang="zh-TW" altLang="en-US" i="1">
                        <a:latin typeface="Cambria Math"/>
                      </a:rPr>
                      <m:t>𝜋</m:t>
                    </m:r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𝐽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</m:t>
                        </m:r>
                      </m:sup>
                    </m:sSup>
                  </m:oMath>
                </a14:m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02" y="4709453"/>
                <a:ext cx="8787662" cy="980781"/>
              </a:xfrm>
              <a:prstGeom prst="rect">
                <a:avLst/>
              </a:prstGeom>
              <a:blipFill rotWithShape="1">
                <a:blip r:embed="rId3"/>
                <a:stretch>
                  <a:fillRect l="-625" t="-2500" b="-625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The Maxwell’s equations in </a:t>
            </a:r>
            <a:r>
              <a:rPr lang="en-US" altLang="zh-TW" dirty="0" smtClean="0"/>
              <a:t>4-form (</a:t>
            </a:r>
            <a:r>
              <a:rPr lang="en-US" altLang="zh-TW" dirty="0" err="1" smtClean="0"/>
              <a:t>cont</a:t>
            </a:r>
            <a:r>
              <a:rPr lang="en-US" altLang="zh-TW" dirty="0" smtClean="0"/>
              <a:t>’)</a:t>
            </a:r>
            <a:endParaRPr lang="zh-TW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4313" y="1440344"/>
            <a:ext cx="4430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Also, we can define another 2</a:t>
            </a:r>
            <a:r>
              <a:rPr lang="en-US" altLang="zh-TW" baseline="30000" dirty="0" smtClean="0">
                <a:latin typeface="Cambria Math" pitchFamily="18" charset="0"/>
                <a:ea typeface="Cambria Math" pitchFamily="18" charset="0"/>
              </a:rPr>
              <a:t>nd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 rank tensor</a:t>
            </a:r>
          </a:p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(sometimes called the Maxwell tensor)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5379278" y="1205920"/>
                <a:ext cx="2844497" cy="111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𝐺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zh-TW" altLang="en-US" sz="1400">
                              <a:latin typeface="Cambria Math"/>
                            </a:rPr>
                            <m:t>αβ</m:t>
                          </m:r>
                        </m:sup>
                      </m:sSup>
                      <m:r>
                        <a:rPr lang="zh-TW" altLang="en-US" sz="1400">
                          <a:latin typeface="Cambria Math"/>
                        </a:rPr>
                        <m:t>≡</m:t>
                      </m:r>
                      <m:d>
                        <m:d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278" y="1205920"/>
                <a:ext cx="2844497" cy="11151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76522" y="4706929"/>
            <a:ext cx="3253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Note that in Jackson, one finds 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630426" y="4334006"/>
                <a:ext cx="2721066" cy="111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𝐹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zh-TW" altLang="en-US" sz="1400">
                              <a:latin typeface="Cambria Math"/>
                            </a:rPr>
                            <m:t>αβ</m:t>
                          </m:r>
                        </m:sup>
                      </m:sSup>
                      <m:r>
                        <a:rPr lang="zh-TW" altLang="en-US" sz="1400">
                          <a:latin typeface="Cambria Math"/>
                        </a:rPr>
                        <m:t>≡</m:t>
                      </m:r>
                      <m:d>
                        <m:d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sz="1400" i="1"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 sz="140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426" y="4334006"/>
                <a:ext cx="2721066" cy="11151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906447" y="5737894"/>
            <a:ext cx="413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This is because Jackson uses the metric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879540" y="5474007"/>
                <a:ext cx="2333011" cy="8971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sz="1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TW" altLang="en-US" sz="1400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zh-TW" altLang="en-US" sz="1400">
                              <a:latin typeface="Cambria Math" panose="02040503050406030204" pitchFamily="18" charset="0"/>
                            </a:rPr>
                            <m:t>αβ</m:t>
                          </m:r>
                        </m:sub>
                      </m:sSub>
                      <m:r>
                        <a:rPr lang="zh-TW" altLang="en-US" sz="14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1400" b="0" i="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zh-TW" altLang="en-US" sz="14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540" y="5474007"/>
                <a:ext cx="2333011" cy="89710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500577" y="3151029"/>
                <a:ext cx="2866682" cy="111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sz="1400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sz="1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 sz="1400">
                            <a:latin typeface="Cambria Math" panose="02040503050406030204" pitchFamily="18" charset="0"/>
                          </a:rPr>
                          <m:t>αβ</m:t>
                        </m:r>
                      </m:sup>
                    </m:sSup>
                    <m:r>
                      <a:rPr lang="zh-TW" altLang="en-US" sz="1400">
                        <a:latin typeface="Cambria Math" panose="02040503050406030204" pitchFamily="18" charset="0"/>
                      </a:rPr>
                      <m:t>≡</m:t>
                    </m:r>
                    <m:d>
                      <m:dPr>
                        <m:ctrlPr>
                          <a:rPr lang="zh-TW" altLang="en-US" sz="1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zh-TW" altLang="en-US" sz="1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zh-TW" altLang="en-US" sz="1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TW" altLang="en-US" sz="1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zh-TW" altLang="en-US" sz="1400" dirty="0">
                    <a:latin typeface="Cambria Math" panose="02040503050406030204" pitchFamily="18" charset="0"/>
                  </a:rPr>
                  <a:t> </a:t>
                </a:r>
                <a:endParaRPr lang="zh-TW" altLang="en-US" sz="14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577" y="3151029"/>
                <a:ext cx="2866682" cy="1115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625646" y="3523951"/>
            <a:ext cx="165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Faraday tensor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51492" y="4706774"/>
            <a:ext cx="2638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Different by a minus sign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29232" y="6505261"/>
            <a:ext cx="56802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Cambria Math" pitchFamily="18" charset="0"/>
                <a:ea typeface="Cambria Math" pitchFamily="18" charset="0"/>
              </a:rPr>
              <a:t>Looking at page 11 where we derived the Faraday tensor will show why.</a:t>
            </a:r>
            <a:endParaRPr lang="zh-TW" altLang="en-US" sz="1400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1059639" y="2490464"/>
                <a:ext cx="956993" cy="30033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𝐵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=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𝐴</m:t>
                          </m:r>
                        </m:e>
                      </m:groupChr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639" y="2490464"/>
                <a:ext cx="956993" cy="300339"/>
              </a:xfrm>
              <a:prstGeom prst="rect">
                <a:avLst/>
              </a:prstGeom>
              <a:blipFill rotWithShape="1">
                <a:blip r:embed="rId6"/>
                <a:stretch>
                  <a:fillRect t="-12245" r="-3057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225119" y="2397233"/>
                <a:ext cx="1432443" cy="4868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𝐸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=−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2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2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2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200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5119" y="2397233"/>
                <a:ext cx="1432443" cy="486800"/>
              </a:xfrm>
              <a:prstGeom prst="rect">
                <a:avLst/>
              </a:prstGeom>
              <a:blipFill rotWithShape="1">
                <a:blip r:embed="rId7"/>
                <a:stretch>
                  <a:fillRect t="-6250" r="-20851" b="-125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216264" y="2433813"/>
                <a:ext cx="3706207" cy="4136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Can also be expressed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𝐺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αβ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=0</m:t>
                    </m:r>
                  </m:oMath>
                </a14:m>
                <a:endParaRPr lang="zh-TW" alt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264" y="2433813"/>
                <a:ext cx="3706207" cy="413639"/>
              </a:xfrm>
              <a:prstGeom prst="rect">
                <a:avLst/>
              </a:prstGeom>
              <a:blipFill rotWithShape="1">
                <a:blip r:embed="rId8"/>
                <a:stretch>
                  <a:fillRect l="-1480" t="-4412" b="-1470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The Maxwell’s equations in 4-form (</a:t>
            </a:r>
            <a:r>
              <a:rPr lang="en-US" altLang="zh-TW" dirty="0" err="1"/>
              <a:t>cont</a:t>
            </a:r>
            <a:r>
              <a:rPr lang="en-US" altLang="zh-TW" dirty="0"/>
              <a:t>’)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34314" y="1403365"/>
                <a:ext cx="8303740" cy="1811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We can also show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𝐺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αβ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=0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can be written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b>
                    </m:sSub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βγ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b>
                    </m:sSub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γα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𝛾</m:t>
                        </m:r>
                      </m:sub>
                    </m:sSub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αβ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=0</m:t>
                    </m:r>
                  </m:oMath>
                </a14:m>
                <a:endParaRPr lang="zh-TW" altLang="en-US" dirty="0"/>
              </a:p>
              <a:p>
                <a:endParaRPr lang="en-US" altLang="zh-TW" dirty="0" smtClean="0"/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which basically is just an identity. </a:t>
                </a:r>
              </a:p>
              <a:p>
                <a:endParaRPr lang="en-US" altLang="zh-TW" dirty="0">
                  <a:latin typeface="Cambria Math" pitchFamily="18" charset="0"/>
                  <a:ea typeface="Cambria Math" pitchFamily="18" charset="0"/>
                </a:endParaRPr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This means that by defining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αβ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≡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</m:oMath>
                </a14:m>
                <a:r>
                  <a:rPr lang="zh-TW" altLang="en-US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we have already included the homogeneous Maxwell equations.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314" y="1403365"/>
                <a:ext cx="8303740" cy="1811843"/>
              </a:xfrm>
              <a:prstGeom prst="rect">
                <a:avLst/>
              </a:prstGeom>
              <a:blipFill rotWithShape="1">
                <a:blip r:embed="rId2"/>
                <a:stretch>
                  <a:fillRect l="-587" t="-1010" b="-43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8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4-force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099407" y="1127210"/>
                <a:ext cx="7377597" cy="5116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Previously, we have defined the equations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zh-TW" alt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zh-TW" altLang="en-US">
                                <a:latin typeface="Cambria Math" panose="02040503050406030204" pitchFamily="18" charset="0"/>
                              </a:rPr>
                              <m:t>dx</m:t>
                            </m:r>
                          </m:e>
                          <m:sup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𝛼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zh-TW" altLang="en-US">
                            <a:latin typeface="Cambria Math" panose="02040503050406030204" pitchFamily="18" charset="0"/>
                          </a:rPr>
                          <m:t>dτ</m:t>
                        </m:r>
                      </m:den>
                    </m:f>
                  </m:oMath>
                </a14:m>
                <a:r>
                  <a:rPr lang="en-US" altLang="zh-TW" dirty="0" smtClean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≡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zh-TW" altLang="en-US">
                        <a:latin typeface="Cambria Math" panose="02040503050406030204" pitchFamily="18" charset="0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</m:oMath>
                </a14:m>
                <a:r>
                  <a:rPr lang="en-US" altLang="zh-TW" dirty="0" smtClean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α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zh-TW" alt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zh-TW" altLang="en-US">
                                <a:latin typeface="Cambria Math"/>
                              </a:rPr>
                              <m:t>dP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zh-TW" altLang="en-US">
                                <a:latin typeface="Cambria Math"/>
                              </a:rPr>
                              <m:t>α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dτ</m:t>
                        </m:r>
                      </m:den>
                    </m:f>
                  </m:oMath>
                </a14:m>
                <a:endParaRPr lang="zh-TW" alt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407" y="1127210"/>
                <a:ext cx="7377597" cy="511615"/>
              </a:xfrm>
              <a:prstGeom prst="rect">
                <a:avLst/>
              </a:prstGeom>
              <a:blipFill rotWithShape="1">
                <a:blip r:embed="rId2"/>
                <a:stretch>
                  <a:fillRect l="-661" b="-71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799069" y="4036541"/>
                <a:ext cx="7562335" cy="145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Thus,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zh-TW" altLang="en-US">
                                  <a:latin typeface="Cambria Math"/>
                                </a:rPr>
                                <m:t>dP</m:t>
                              </m:r>
                            </m:e>
                            <m:sup>
                              <m:r>
                                <m:rPr>
                                  <m:sty m:val="p"/>
                                </m:rPr>
                                <a:rPr lang="zh-TW" altLang="en-US">
                                  <a:latin typeface="Cambria Math"/>
                                </a:rPr>
                                <m:t>α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zh-TW" altLang="en-US">
                              <a:latin typeface="Cambria Math"/>
                            </a:rPr>
                            <m:t>dτ</m:t>
                          </m:r>
                        </m:den>
                      </m:f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i="1"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/>
                            </a:rPr>
                            <m:t>𝐹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zh-TW" altLang="en-US">
                              <a:latin typeface="Cambria Math"/>
                            </a:rPr>
                            <m:t>αβ</m:t>
                          </m:r>
                        </m:sup>
                      </m:sSup>
                      <m:r>
                        <a:rPr lang="zh-TW" altLang="en-US">
                          <a:latin typeface="Cambria Math"/>
                        </a:rPr>
                        <m:t>⁢</m:t>
                      </m:r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zh-TW" altLang="en-US" i="1">
                              <a:latin typeface="Cambria Math"/>
                            </a:rPr>
                            <m:t>𝛽</m:t>
                          </m:r>
                        </m:sub>
                      </m:sSub>
                    </m:oMath>
                  </m:oMathPara>
                </a14:m>
                <a:endParaRPr lang="en-US" altLang="zh-TW" dirty="0" smtClean="0"/>
              </a:p>
              <a:p>
                <a:endParaRPr lang="zh-TW" altLang="en-US" dirty="0"/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Simultaneously contains the work done by the E field and the Lorenz force.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069" y="4036541"/>
                <a:ext cx="7562335" cy="1454885"/>
              </a:xfrm>
              <a:prstGeom prst="rect">
                <a:avLst/>
              </a:prstGeom>
              <a:blipFill rotWithShape="1">
                <a:blip r:embed="rId3"/>
                <a:stretch>
                  <a:fillRect l="-645" t="-2092" b="-543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53" t="50000"/>
          <a:stretch/>
        </p:blipFill>
        <p:spPr bwMode="auto">
          <a:xfrm>
            <a:off x="6316761" y="2552359"/>
            <a:ext cx="1837765" cy="49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622" b="50000"/>
          <a:stretch/>
        </p:blipFill>
        <p:spPr bwMode="auto">
          <a:xfrm>
            <a:off x="6527191" y="1876046"/>
            <a:ext cx="1416907" cy="491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2004619" y="1758054"/>
                <a:ext cx="4000765" cy="14073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zh-TW" altLang="en-US">
                              <a:latin typeface="Cambria Math" panose="02040503050406030204" pitchFamily="18" charset="0"/>
                            </a:rPr>
                            <m:t>αβ</m:t>
                          </m:r>
                        </m:sup>
                      </m:sSup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TW" alt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zh-TW" alt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zh-TW" altLang="en-US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619" y="1758054"/>
                <a:ext cx="4000765" cy="14073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33979" y="2183027"/>
            <a:ext cx="1636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Now, compare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33979" y="3377514"/>
                <a:ext cx="7985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>
                    <a:latin typeface="Cambria Math" pitchFamily="18" charset="0"/>
                    <a:ea typeface="Cambria Math" pitchFamily="18" charset="0"/>
                  </a:rPr>
                  <a:t>T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hen one can see that what is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left to write out the electromagnetic 4-force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</m:oMath>
                </a14:m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79" y="3377514"/>
                <a:ext cx="7985584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611" t="-9836" b="-229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908996" y="6258126"/>
            <a:ext cx="4934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Cambria Math" pitchFamily="18" charset="0"/>
                <a:ea typeface="Cambria Math" pitchFamily="18" charset="0"/>
              </a:rPr>
              <a:t>Equation 6.116 is wrong!! It should be the one-form 4-velocity</a:t>
            </a:r>
            <a:endParaRPr lang="zh-TW" altLang="en-US" sz="1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8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Plane EM waves in 4-form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70750" y="1108363"/>
                <a:ext cx="7387150" cy="949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Previously, we found that in the Lorenz gauge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zh-TW" alt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sup>
                    </m:sSup>
                  </m:oMath>
                </a14:m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,</a:t>
                </a:r>
              </a:p>
              <a:p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Therefore the source free equation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, which has the solution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50" y="1108363"/>
                <a:ext cx="7387150" cy="949234"/>
              </a:xfrm>
              <a:prstGeom prst="rect">
                <a:avLst/>
              </a:prstGeom>
              <a:blipFill rotWithShape="1">
                <a:blip r:embed="rId2"/>
                <a:stretch>
                  <a:fillRect l="-660" t="-1923" b="-897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102" y="2502958"/>
            <a:ext cx="2746408" cy="30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57201" y="3117273"/>
                <a:ext cx="8294914" cy="188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We see that the phase term </a:t>
                </a:r>
                <a14:m>
                  <m:oMath xmlns:m="http://schemas.openxmlformats.org/officeDocument/2006/math">
                    <m:r>
                      <a:rPr lang="zh-TW" altLang="en-US" i="1">
                        <a:latin typeface="Cambria Math"/>
                      </a:rPr>
                      <m:t>𝑘</m:t>
                    </m:r>
                    <m:r>
                      <a:rPr lang="zh-TW" altLang="en-US">
                        <a:latin typeface="Cambria Math"/>
                      </a:rPr>
                      <m:t>·</m:t>
                    </m:r>
                    <m:r>
                      <a:rPr lang="zh-TW" altLang="en-US" i="1">
                        <a:latin typeface="Cambria Math"/>
                      </a:rPr>
                      <m:t>𝑥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zh-TW" altLang="en-US"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zh-TW" altLang="en-US">
                        <a:latin typeface="Cambria Math"/>
                      </a:rPr>
                      <m:t>ωt</m:t>
                    </m:r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r>
                      <a:rPr lang="zh-TW" altLang="en-US" i="1">
                        <a:latin typeface="Cambria Math"/>
                      </a:rPr>
                      <m:t>𝑥</m:t>
                    </m:r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r>
                      <a:rPr lang="zh-TW" altLang="en-US" i="1">
                        <a:latin typeface="Cambria Math"/>
                      </a:rPr>
                      <m:t>𝑦</m:t>
                    </m:r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r>
                      <a:rPr lang="zh-TW" altLang="en-US" i="1">
                        <a:latin typeface="Cambria Math"/>
                      </a:rPr>
                      <m:t>𝑧</m:t>
                    </m:r>
                  </m:oMath>
                </a14:m>
                <a:endParaRPr lang="zh-TW" altLang="en-US" dirty="0"/>
              </a:p>
              <a:p>
                <a:endParaRPr lang="en-US" altLang="zh-TW" dirty="0" smtClean="0"/>
              </a:p>
              <a:p>
                <a:r>
                  <a:rPr lang="en-US" altLang="zh-TW" dirty="0" smtClean="0"/>
                  <a:t>Then, since phase is also a scalar, (sorry I don’t have a very good explanation for this), we can rewrite </a:t>
                </a:r>
                <a14:m>
                  <m:oMath xmlns:m="http://schemas.openxmlformats.org/officeDocument/2006/math">
                    <m:r>
                      <a:rPr lang="zh-TW" altLang="en-US" i="1">
                        <a:latin typeface="Cambria Math"/>
                      </a:rPr>
                      <m:t>𝑘</m:t>
                    </m:r>
                    <m:r>
                      <a:rPr lang="zh-TW" altLang="en-US">
                        <a:latin typeface="Cambria Math"/>
                      </a:rPr>
                      <m:t>·</m:t>
                    </m:r>
                    <m:r>
                      <a:rPr lang="zh-TW" altLang="en-US" i="1">
                        <a:latin typeface="Cambria Math"/>
                      </a:rPr>
                      <m:t>𝑥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zh-TW" altLang="en-US"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zh-TW" altLang="en-US">
                        <a:latin typeface="Cambria Math"/>
                      </a:rPr>
                      <m:t>ωt</m:t>
                    </m:r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r>
                      <a:rPr lang="zh-TW" altLang="en-US" i="1">
                        <a:latin typeface="Cambria Math"/>
                      </a:rPr>
                      <m:t>𝑥</m:t>
                    </m:r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r>
                      <a:rPr lang="zh-TW" altLang="en-US" i="1">
                        <a:latin typeface="Cambria Math"/>
                      </a:rPr>
                      <m:t>𝑦</m:t>
                    </m:r>
                    <m:r>
                      <a:rPr lang="zh-TW" altLang="en-US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zh-TW" altLang="en-US" i="1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r>
                      <a:rPr lang="zh-TW" altLang="en-US" i="1">
                        <a:latin typeface="Cambria Math"/>
                      </a:rPr>
                      <m:t>𝑧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𝜂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αβ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</m:oMath>
                </a14:m>
                <a:endParaRPr lang="zh-TW" altLang="en-US" dirty="0"/>
              </a:p>
              <a:p>
                <a:endParaRPr lang="en-US" altLang="zh-TW" dirty="0" smtClean="0"/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/>
                          </a:rPr>
                          <m:t>𝜔</m:t>
                        </m:r>
                        <m:r>
                          <a:rPr lang="zh-TW" altLang="en-US">
                            <a:latin typeface="Cambria Math"/>
                          </a:rPr>
                          <m:t>,</m:t>
                        </m:r>
                        <m:groupChr>
                          <m:groupChrPr>
                            <m:chr m:val="⇀"/>
                            <m:pos m:val="top"/>
                            <m:vertJc m:val="bot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zh-TW" altLang="en-US" i="1">
                                <a:latin typeface="Cambria Math"/>
                              </a:rPr>
                              <m:t>𝑘</m:t>
                            </m:r>
                          </m:e>
                        </m:groupChr>
                      </m:e>
                    </m:d>
                  </m:oMath>
                </a14:m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" y="3117273"/>
                <a:ext cx="8294914" cy="1883016"/>
              </a:xfrm>
              <a:prstGeom prst="rect">
                <a:avLst/>
              </a:prstGeom>
              <a:blipFill rotWithShape="1">
                <a:blip r:embed="rId4"/>
                <a:stretch>
                  <a:fillRect l="-588" t="-194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56444" y="5694217"/>
                <a:ext cx="8496428" cy="690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</m:e>
                      <m:sub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zh-TW" altLang="en-US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then gives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𝜂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zh-TW" altLang="en-US">
                            <a:latin typeface="Cambria Math"/>
                          </a:rPr>
                          <m:t>αβ</m:t>
                        </m:r>
                      </m:sub>
                    </m:sSub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⁢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zh-TW" altLang="en-US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en-US" altLang="zh-TW" b="0" i="0" smtClean="0">
                        <a:latin typeface="Cambria Math"/>
                      </a:rPr>
                      <m:t>=</m:t>
                    </m:r>
                    <m:r>
                      <a:rPr lang="zh-TW" altLang="en-US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𝜔</m:t>
                        </m:r>
                      </m:e>
                      <m:sup>
                        <m:r>
                          <a:rPr lang="zh-TW" alt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zh-TW" alt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zh-TW" altLang="en-US">
                        <a:latin typeface="Cambria Math"/>
                      </a:rPr>
                      <m:t>=</m:t>
                    </m:r>
                    <m:r>
                      <a:rPr lang="en-US" altLang="zh-TW" b="0" i="0" smtClean="0">
                        <a:latin typeface="Cambria Math"/>
                      </a:rPr>
                      <m:t>0 →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photons travel along null vectors</a:t>
                </a:r>
                <a:endParaRPr lang="zh-TW" altLang="en-US" dirty="0"/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:endParaRPr lang="zh-TW" altLang="en-US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44" y="5694217"/>
                <a:ext cx="8496428" cy="690317"/>
              </a:xfrm>
              <a:prstGeom prst="rect">
                <a:avLst/>
              </a:prstGeom>
              <a:blipFill rotWithShape="1">
                <a:blip r:embed="rId5"/>
                <a:stretch>
                  <a:fillRect t="-265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3764792" y="3228817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38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Fluid aspects next week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38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877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M</a:t>
            </a:r>
            <a:r>
              <a:rPr lang="en-US" altLang="zh-TW" dirty="0" smtClean="0"/>
              <a:t>axwell equations </a:t>
            </a:r>
            <a:br>
              <a:rPr lang="en-US" altLang="zh-TW" dirty="0" smtClean="0"/>
            </a:br>
            <a:r>
              <a:rPr lang="en-US" altLang="zh-TW" dirty="0" smtClean="0"/>
              <a:t>– how charges produce fields</a:t>
            </a:r>
            <a:endParaRPr lang="zh-TW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3697" y="2838620"/>
            <a:ext cx="8309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Total of 8 equations, but only 6 independent variables (3 components each for E,B)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697" y="3382316"/>
            <a:ext cx="442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Where are the two extra equations hidden?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7837" y="4995801"/>
            <a:ext cx="8296549" cy="646331"/>
            <a:chOff x="617837" y="4995801"/>
            <a:chExt cx="8296549" cy="64633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837" y="5018008"/>
              <a:ext cx="1425204" cy="601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227747" y="4995801"/>
              <a:ext cx="66866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“Constrained transport” of magnetic field</a:t>
              </a:r>
            </a:p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Conservation of magnetic monopoles ( equal zero in our universe)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43697" y="4041032"/>
            <a:ext cx="7912550" cy="623032"/>
            <a:chOff x="543697" y="4041032"/>
            <a:chExt cx="7912550" cy="62303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697" y="4055885"/>
              <a:ext cx="2341521" cy="593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1069" y="4041032"/>
              <a:ext cx="1535328" cy="623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040055" y="4182735"/>
              <a:ext cx="3416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Conservation of (electric) charge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29340" y="5952521"/>
            <a:ext cx="8449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Therefore the </a:t>
            </a:r>
            <a:r>
              <a:rPr lang="en-US" altLang="zh-TW" dirty="0"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axwell equations actually have in-built conservation of electric and magnetic charges! (therefore total independent equations are 6 only)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92745" y="4664064"/>
            <a:ext cx="29635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>
                <a:latin typeface="Cambria Math" pitchFamily="18" charset="0"/>
                <a:ea typeface="Cambria Math" pitchFamily="18" charset="0"/>
              </a:rPr>
              <a:t>See Jackson 3ed </a:t>
            </a:r>
            <a:r>
              <a:rPr lang="en-US" altLang="zh-TW" sz="1000" dirty="0" err="1" smtClean="0">
                <a:latin typeface="Cambria Math" pitchFamily="18" charset="0"/>
                <a:ea typeface="Cambria Math" pitchFamily="18" charset="0"/>
              </a:rPr>
              <a:t>Ch</a:t>
            </a:r>
            <a:r>
              <a:rPr lang="en-US" altLang="zh-TW" sz="1000" dirty="0" smtClean="0">
                <a:latin typeface="Cambria Math" pitchFamily="18" charset="0"/>
                <a:ea typeface="Cambria Math" pitchFamily="18" charset="0"/>
              </a:rPr>
              <a:t> 6.11 for more about this </a:t>
            </a:r>
            <a:endParaRPr lang="zh-TW" altLang="en-US" sz="1000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552607" y="1434047"/>
                <a:ext cx="1176924" cy="40248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mtClean="0">
                          <a:latin typeface="Cambria Math"/>
                        </a:rPr>
                        <m:t>𝛻</m:t>
                      </m:r>
                      <m:r>
                        <a:rPr lang="zh-TW" altLang="en-US" smtClean="0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𝐵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2607" y="1434047"/>
                <a:ext cx="1176924" cy="402482"/>
              </a:xfrm>
              <a:prstGeom prst="rect">
                <a:avLst/>
              </a:prstGeom>
              <a:blipFill rotWithShape="1">
                <a:blip r:embed="rId5"/>
                <a:stretch>
                  <a:fillRect t="-16667" r="-466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418147" y="2223892"/>
                <a:ext cx="1445844" cy="40248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mtClean="0">
                          <a:latin typeface="Cambria Math"/>
                        </a:rPr>
                        <m:t>𝛻</m:t>
                      </m:r>
                      <m:r>
                        <a:rPr lang="zh-TW" altLang="en-US" smtClean="0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𝐷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=4</m:t>
                      </m:r>
                      <m:r>
                        <a:rPr lang="zh-TW" altLang="en-US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147" y="2223892"/>
                <a:ext cx="1445844" cy="402482"/>
              </a:xfrm>
              <a:prstGeom prst="rect">
                <a:avLst/>
              </a:prstGeom>
              <a:blipFill rotWithShape="1">
                <a:blip r:embed="rId6"/>
                <a:stretch>
                  <a:fillRect t="-16667" b="-606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392593" y="1294201"/>
                <a:ext cx="1930785" cy="68217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mtClean="0">
                          <a:latin typeface="Cambria Math"/>
                        </a:rPr>
                        <m:t>𝛻</m:t>
                      </m:r>
                      <m:r>
                        <a:rPr lang="zh-TW" altLang="en-US" smtClean="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𝐸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𝐵</m:t>
                              </m:r>
                            </m:e>
                          </m:groupCh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593" y="1294201"/>
                <a:ext cx="1930785" cy="68217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090652" y="2022762"/>
                <a:ext cx="2534668" cy="68217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mtClean="0">
                          <a:latin typeface="Cambria Math"/>
                        </a:rPr>
                        <m:t>𝛻</m:t>
                      </m:r>
                      <m:r>
                        <a:rPr lang="zh-TW" altLang="en-US" smtClean="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𝐻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4⁢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𝐽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𝐷</m:t>
                              </m:r>
                            </m:e>
                          </m:groupCh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652" y="2022762"/>
                <a:ext cx="2534668" cy="68217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947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Energy momentum equations </a:t>
            </a:r>
            <a:br>
              <a:rPr lang="en-US" altLang="zh-TW" dirty="0" smtClean="0"/>
            </a:br>
            <a:r>
              <a:rPr lang="en-US" altLang="zh-TW" dirty="0" smtClean="0"/>
              <a:t>– How fields affect particles</a:t>
            </a:r>
            <a:endParaRPr lang="zh-TW" alt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441621" y="2591017"/>
            <a:ext cx="5430009" cy="686272"/>
            <a:chOff x="1194486" y="2591017"/>
            <a:chExt cx="5430009" cy="686272"/>
          </a:xfrm>
        </p:grpSpPr>
        <p:sp>
          <p:nvSpPr>
            <p:cNvPr id="3" name="TextBox 2"/>
            <p:cNvSpPr txBox="1"/>
            <p:nvPr/>
          </p:nvSpPr>
          <p:spPr>
            <a:xfrm>
              <a:off x="1194486" y="2749487"/>
              <a:ext cx="2416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Lorentz force equation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653" t="50000"/>
            <a:stretch/>
          </p:blipFill>
          <p:spPr bwMode="auto">
            <a:xfrm>
              <a:off x="4060527" y="2591017"/>
              <a:ext cx="2563968" cy="686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"/>
          <p:cNvGrpSpPr/>
          <p:nvPr/>
        </p:nvGrpSpPr>
        <p:grpSpPr>
          <a:xfrm>
            <a:off x="1087395" y="1632315"/>
            <a:ext cx="6120715" cy="686272"/>
            <a:chOff x="1087395" y="1632315"/>
            <a:chExt cx="6120715" cy="68627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2622" b="50000"/>
            <a:stretch/>
          </p:blipFill>
          <p:spPr bwMode="auto">
            <a:xfrm>
              <a:off x="5230300" y="1632315"/>
              <a:ext cx="1977810" cy="686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087395" y="1790785"/>
              <a:ext cx="35296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Work done by EM field on charges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218" y="4655373"/>
            <a:ext cx="1727203" cy="453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515" y="4609788"/>
            <a:ext cx="2726261" cy="544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39114" y="4033107"/>
            <a:ext cx="287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For fluids, they translate to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218" y="5395137"/>
            <a:ext cx="527869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585513" y="5936972"/>
            <a:ext cx="7594627" cy="670912"/>
            <a:chOff x="585513" y="5936972"/>
            <a:chExt cx="7594627" cy="670912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0421" y="5936972"/>
              <a:ext cx="4419719" cy="670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585513" y="6105375"/>
              <a:ext cx="31749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Recall energy equation of fluid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776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The scalar and vector potentials</a:t>
            </a:r>
            <a:endParaRPr lang="zh-TW" alt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3741" y="1268667"/>
            <a:ext cx="5906528" cy="415111"/>
            <a:chOff x="683741" y="1268667"/>
            <a:chExt cx="5906528" cy="415111"/>
          </a:xfrm>
        </p:grpSpPr>
        <p:sp>
          <p:nvSpPr>
            <p:cNvPr id="3" name="TextBox 2"/>
            <p:cNvSpPr txBox="1"/>
            <p:nvPr/>
          </p:nvSpPr>
          <p:spPr>
            <a:xfrm>
              <a:off x="683741" y="1293341"/>
              <a:ext cx="3106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Given the </a:t>
              </a:r>
              <a:r>
                <a:rPr lang="en-US" altLang="zh-TW" dirty="0">
                  <a:latin typeface="Cambria Math" pitchFamily="18" charset="0"/>
                  <a:ea typeface="Cambria Math" pitchFamily="18" charset="0"/>
                </a:rPr>
                <a:t>M</a:t>
              </a:r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axwell equations, 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8113" y="1268667"/>
              <a:ext cx="1092156" cy="39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6878" y="1272235"/>
              <a:ext cx="803403" cy="411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827373" y="130072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and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05822" y="1901512"/>
                <a:ext cx="8414731" cy="7144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One can define a scalar potential </a:t>
                </a:r>
                <a14:m>
                  <m:oMath xmlns:m="http://schemas.openxmlformats.org/officeDocument/2006/math">
                    <m:r>
                      <a:rPr lang="zh-TW" altLang="en-US" i="1">
                        <a:latin typeface="Cambria Math"/>
                      </a:rPr>
                      <m:t>𝜙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and a vector potential </a:t>
                </a:r>
                <a14:m>
                  <m:oMath xmlns:m="http://schemas.openxmlformats.org/officeDocument/2006/math">
                    <m:groupChr>
                      <m:groupChrPr>
                        <m:chr m:val="⇀"/>
                        <m:pos m:val="top"/>
                        <m:vertJc m:val="bot"/>
                        <m:ctrlPr>
                          <a:rPr lang="zh-TW" altLang="en-US" i="1">
                            <a:latin typeface="Cambria Math"/>
                          </a:rPr>
                        </m:ctrlPr>
                      </m:groupChrPr>
                      <m:e>
                        <m:r>
                          <a:rPr lang="zh-TW" altLang="en-US" i="1">
                            <a:latin typeface="Cambria Math"/>
                          </a:rPr>
                          <m:t>𝐴</m:t>
                        </m:r>
                      </m:e>
                    </m:groupCh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which have the relations with </a:t>
                </a:r>
                <a14:m>
                  <m:oMath xmlns:m="http://schemas.openxmlformats.org/officeDocument/2006/math">
                    <m:groupChr>
                      <m:groupChrPr>
                        <m:chr m:val="⇀"/>
                        <m:pos m:val="top"/>
                        <m:vertJc m:val="bot"/>
                        <m:ctrlPr>
                          <a:rPr lang="zh-TW" altLang="en-US" i="1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/>
                          </m:rPr>
                          <a:rPr lang="en-US" altLang="zh-TW" b="0" i="1" smtClean="0">
                            <a:latin typeface="Cambria Math"/>
                          </a:rPr>
                          <m:t>𝐸</m:t>
                        </m:r>
                      </m:e>
                    </m:groupChr>
                  </m:oMath>
                </a14:m>
                <a:r>
                  <a:rPr lang="en-US" altLang="zh-TW" dirty="0" smtClean="0"/>
                  <a:t>  and </a:t>
                </a:r>
                <a14:m>
                  <m:oMath xmlns:m="http://schemas.openxmlformats.org/officeDocument/2006/math">
                    <m:groupChr>
                      <m:groupChrPr>
                        <m:chr m:val="⇀"/>
                        <m:pos m:val="top"/>
                        <m:vertJc m:val="bot"/>
                        <m:ctrlPr>
                          <a:rPr lang="zh-TW" altLang="en-US" i="1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/>
                          </m:rPr>
                          <a:rPr lang="en-US" altLang="zh-TW" b="0" i="1" smtClean="0">
                            <a:latin typeface="Cambria Math"/>
                          </a:rPr>
                          <m:t>𝐵</m:t>
                        </m:r>
                      </m:e>
                    </m:groupCh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as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22" y="1901512"/>
                <a:ext cx="8414731" cy="714491"/>
              </a:xfrm>
              <a:prstGeom prst="rect">
                <a:avLst/>
              </a:prstGeom>
              <a:blipFill rotWithShape="1">
                <a:blip r:embed="rId4"/>
                <a:stretch>
                  <a:fillRect l="-652" t="-9402" b="-128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405823" y="3477004"/>
            <a:ext cx="8414731" cy="1886169"/>
            <a:chOff x="405823" y="3477004"/>
            <a:chExt cx="8414731" cy="18861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05823" y="3477004"/>
                  <a:ext cx="8414731" cy="4043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 smtClean="0">
                      <a:latin typeface="Cambria Math" pitchFamily="18" charset="0"/>
                      <a:ea typeface="Cambria Math" pitchFamily="18" charset="0"/>
                    </a:rPr>
                    <a:t>However, we can see that any change of </a:t>
                  </a:r>
                  <a14:m>
                    <m:oMath xmlns:m="http://schemas.openxmlformats.org/officeDocument/2006/math">
                      <m:r>
                        <a:rPr lang="zh-TW" altLang="en-US" i="1">
                          <a:latin typeface="Cambria Math"/>
                        </a:rPr>
                        <m:t>𝜙</m:t>
                      </m:r>
                    </m:oMath>
                  </a14:m>
                  <a:r>
                    <a:rPr lang="zh-TW" altLang="en-US" dirty="0" smtClean="0"/>
                    <a:t> </a:t>
                  </a:r>
                  <a:r>
                    <a:rPr lang="en-US" altLang="zh-TW" dirty="0" smtClean="0"/>
                    <a:t>and </a:t>
                  </a:r>
                  <a14:m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</m:oMath>
                  </a14:m>
                  <a:r>
                    <a:rPr lang="zh-TW" altLang="en-US" dirty="0"/>
                    <a:t> </a:t>
                  </a:r>
                  <a:r>
                    <a:rPr lang="en-US" altLang="zh-TW" dirty="0" smtClean="0"/>
                    <a:t>that follow </a:t>
                  </a:r>
                  <a:endParaRPr lang="zh-TW" altLang="en-US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5823" y="3477004"/>
                  <a:ext cx="8414731" cy="40434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652" t="-16418" b="-22388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258703" y="4960691"/>
                  <a:ext cx="3936938" cy="4024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 smtClean="0">
                      <a:latin typeface="Cambria Math" pitchFamily="18" charset="0"/>
                      <a:ea typeface="Cambria Math" pitchFamily="18" charset="0"/>
                    </a:rPr>
                    <a:t>Will still give the same </a:t>
                  </a:r>
                  <a14:m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en-US" altLang="zh-TW" i="1">
                              <a:latin typeface="Cambria Math"/>
                            </a:rPr>
                            <m:t>𝐸</m:t>
                          </m:r>
                        </m:e>
                      </m:groupChr>
                    </m:oMath>
                  </a14:m>
                  <a:r>
                    <a:rPr lang="en-US" altLang="zh-TW" dirty="0"/>
                    <a:t>  and </a:t>
                  </a:r>
                  <a14:m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en-US" altLang="zh-TW" i="1">
                              <a:latin typeface="Cambria Math"/>
                            </a:rPr>
                            <m:t>𝐵</m:t>
                          </m:r>
                        </m:e>
                      </m:groupChr>
                    </m:oMath>
                  </a14:m>
                  <a:r>
                    <a:rPr lang="zh-TW" altLang="en-US" dirty="0" smtClean="0"/>
                    <a:t> </a:t>
                  </a:r>
                  <a:r>
                    <a:rPr lang="en-US" altLang="zh-TW" dirty="0" smtClean="0"/>
                    <a:t>fields</a:t>
                  </a:r>
                  <a:endParaRPr lang="zh-TW" altLang="en-US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58703" y="4960691"/>
                  <a:ext cx="3936938" cy="40248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1395" t="-16667" b="-24242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/>
          <p:cNvSpPr txBox="1"/>
          <p:nvPr/>
        </p:nvSpPr>
        <p:spPr>
          <a:xfrm>
            <a:off x="593498" y="5865305"/>
            <a:ext cx="8303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This is called “gauge invariance”, we have the freedom to choose some Z that would make problems easier.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36794" y="2732961"/>
                <a:ext cx="1341457" cy="40434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𝐵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</m:t>
                      </m:r>
                      <m:r>
                        <a:rPr lang="zh-TW" altLang="en-US">
                          <a:latin typeface="Cambria Math"/>
                        </a:rPr>
                        <m:t>𝛻</m:t>
                      </m:r>
                      <m:r>
                        <a:rPr lang="zh-TW" altLang="en-US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794" y="2732961"/>
                <a:ext cx="1341457" cy="404341"/>
              </a:xfrm>
              <a:prstGeom prst="rect">
                <a:avLst/>
              </a:prstGeom>
              <a:blipFill rotWithShape="1">
                <a:blip r:embed="rId7"/>
                <a:stretch>
                  <a:fillRect t="-16418" r="-3545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76365" y="2618828"/>
                <a:ext cx="2055371" cy="68403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𝐸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=−</m:t>
                      </m:r>
                      <m:r>
                        <a:rPr lang="zh-TW" altLang="en-US">
                          <a:latin typeface="Cambria Math"/>
                        </a:rPr>
                        <m:t>𝛻</m:t>
                      </m:r>
                      <m:r>
                        <a:rPr lang="zh-TW" altLang="en-US" i="1">
                          <a:latin typeface="Cambria Math"/>
                        </a:rPr>
                        <m:t>𝜙</m:t>
                      </m:r>
                      <m:r>
                        <a:rPr lang="zh-TW" altLang="en-US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6365" y="2618828"/>
                <a:ext cx="2055371" cy="6840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650174" y="4044779"/>
                <a:ext cx="1668405" cy="61908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>
                          <a:latin typeface="Cambria Math"/>
                        </a:rPr>
                        <m:t>𝜙</m:t>
                      </m:r>
                      <m:r>
                        <a:rPr lang="zh-TW" altLang="en-US">
                          <a:latin typeface="Cambria Math"/>
                        </a:rPr>
                        <m:t>′=</m:t>
                      </m:r>
                      <m:r>
                        <a:rPr lang="zh-TW" altLang="en-US" i="1">
                          <a:latin typeface="Cambria Math"/>
                        </a:rPr>
                        <m:t>𝜙</m:t>
                      </m:r>
                      <m:r>
                        <a:rPr lang="zh-TW" altLang="en-US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𝑍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174" y="4044779"/>
                <a:ext cx="1668405" cy="61908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603369" y="4113580"/>
                <a:ext cx="1528367" cy="48147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e>
                        <m:sup>
                          <m:r>
                            <a:rPr lang="zh-TW" altLang="en-US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zh-TW" altLang="en-US">
                          <a:latin typeface="Cambria Math"/>
                        </a:rPr>
                        <m:t>=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+</m:t>
                      </m:r>
                      <m:r>
                        <a:rPr lang="zh-TW" altLang="en-US">
                          <a:latin typeface="Cambria Math"/>
                        </a:rPr>
                        <m:t>𝛻</m:t>
                      </m:r>
                      <m:r>
                        <a:rPr lang="zh-TW" altLang="en-US" i="1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369" y="4113580"/>
                <a:ext cx="1528367" cy="48147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945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The Lorenz Gauge</a:t>
            </a:r>
            <a:endParaRPr lang="zh-TW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1107" y="1201161"/>
            <a:ext cx="2546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Applying the definitions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9112" y="1813344"/>
            <a:ext cx="453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One can transform the two source equations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585757" y="2429938"/>
            <a:ext cx="5269525" cy="1001455"/>
            <a:chOff x="1585757" y="2429938"/>
            <a:chExt cx="5269525" cy="100145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6392" y="2429938"/>
              <a:ext cx="4088890" cy="1001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585757" y="2745999"/>
              <a:ext cx="575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into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99070" y="6583483"/>
            <a:ext cx="8344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Cambria Math" pitchFamily="18" charset="0"/>
                <a:ea typeface="Cambria Math" pitchFamily="18" charset="0"/>
              </a:rPr>
              <a:t>This is not the Loren</a:t>
            </a:r>
            <a:r>
              <a:rPr lang="en-US" altLang="zh-TW" sz="12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</a:t>
            </a:r>
            <a:r>
              <a:rPr lang="en-US" altLang="zh-TW" sz="1200" dirty="0" smtClean="0">
                <a:latin typeface="Cambria Math" pitchFamily="18" charset="0"/>
                <a:ea typeface="Cambria Math" pitchFamily="18" charset="0"/>
              </a:rPr>
              <a:t>z as in Lorentz transformations!        </a:t>
            </a:r>
            <a:r>
              <a:rPr lang="en-US" altLang="zh-TW" sz="1200" dirty="0" err="1" smtClean="0">
                <a:latin typeface="Cambria Math" pitchFamily="18" charset="0"/>
                <a:ea typeface="Cambria Math" pitchFamily="18" charset="0"/>
              </a:rPr>
              <a:t>Ludvig</a:t>
            </a:r>
            <a:r>
              <a:rPr lang="en-US" altLang="zh-TW" sz="1200" dirty="0" smtClean="0">
                <a:latin typeface="Cambria Math" pitchFamily="18" charset="0"/>
                <a:ea typeface="Cambria Math" pitchFamily="18" charset="0"/>
              </a:rPr>
              <a:t> Lorenz (1829~1891) </a:t>
            </a:r>
            <a:r>
              <a:rPr lang="en-US" altLang="zh-TW" sz="1200" dirty="0" err="1" smtClean="0">
                <a:latin typeface="Cambria Math" pitchFamily="18" charset="0"/>
                <a:ea typeface="Cambria Math" pitchFamily="18" charset="0"/>
              </a:rPr>
              <a:t>Hendrik</a:t>
            </a:r>
            <a:r>
              <a:rPr lang="en-US" altLang="zh-TW" sz="1200" dirty="0" smtClean="0">
                <a:latin typeface="Cambria Math" pitchFamily="18" charset="0"/>
                <a:ea typeface="Cambria Math" pitchFamily="18" charset="0"/>
              </a:rPr>
              <a:t> Lorentz (1853~1928)</a:t>
            </a:r>
            <a:endParaRPr lang="zh-TW" altLang="en-US" sz="12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1107" y="3682353"/>
            <a:ext cx="8275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Often when the problem involves waves, a convenient gauge is the “</a:t>
            </a:r>
            <a:r>
              <a:rPr lang="en-US" altLang="zh-TW" dirty="0" err="1" smtClean="0">
                <a:latin typeface="Cambria Math" pitchFamily="18" charset="0"/>
                <a:ea typeface="Cambria Math" pitchFamily="18" charset="0"/>
              </a:rPr>
              <a:t>Lotenz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 Gauge”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61335" y="4277059"/>
            <a:ext cx="4889492" cy="369332"/>
            <a:chOff x="2161335" y="4277059"/>
            <a:chExt cx="4889492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2161335" y="4277059"/>
              <a:ext cx="1753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Which, through 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196280" y="4277059"/>
              <a:ext cx="1854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latin typeface="Cambria Math" pitchFamily="18" charset="0"/>
                  <a:ea typeface="Cambria Math" pitchFamily="18" charset="0"/>
                </a:rPr>
                <a:t>also tells us that </a:t>
              </a:r>
              <a:endParaRPr lang="zh-TW" altLang="en-US" dirty="0" smtClean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96918" y="5194682"/>
            <a:ext cx="7436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Applying the Lorenz Gauge condition, the two potential equations become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592417" y="5758249"/>
                <a:ext cx="2347950" cy="6481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zh-TW" altLang="en-US" i="1">
                              <a:latin typeface="Cambria Math"/>
                            </a:rPr>
                            <m:t>𝜙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zh-TW" altLang="en-US" i="1">
                          <a:latin typeface="Cambria Math"/>
                        </a:rPr>
                        <m:t>𝜙</m:t>
                      </m:r>
                      <m:r>
                        <a:rPr lang="zh-TW" altLang="en-US">
                          <a:latin typeface="Cambria Math"/>
                        </a:rPr>
                        <m:t>=4⁢</m:t>
                      </m:r>
                      <m:r>
                        <a:rPr lang="zh-TW" altLang="en-US" i="1">
                          <a:latin typeface="Cambria Math"/>
                        </a:rPr>
                        <m:t>𝜋</m:t>
                      </m:r>
                      <m:r>
                        <a:rPr lang="zh-TW" altLang="en-US">
                          <a:latin typeface="Cambria Math"/>
                        </a:rPr>
                        <m:t>⁢</m:t>
                      </m:r>
                      <m:r>
                        <a:rPr lang="zh-TW" altLang="en-US" i="1">
                          <a:latin typeface="Cambria Math"/>
                        </a:rPr>
                        <m:t>𝜌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417" y="5758249"/>
                <a:ext cx="2347950" cy="64819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25557" y="5705932"/>
                <a:ext cx="2625270" cy="68403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>
                              <a:latin typeface="Cambria Math"/>
                            </a:rPr>
                            <m:t>2</m:t>
                          </m:r>
                        </m:sup>
                      </m:sSup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4⁢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𝐽</m:t>
                          </m:r>
                        </m:e>
                      </m:groupCh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557" y="5705932"/>
                <a:ext cx="2625270" cy="68403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920468" y="4114598"/>
                <a:ext cx="1176028" cy="443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′=</m:t>
                      </m:r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2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2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𝑍</m:t>
                          </m:r>
                        </m:num>
                        <m:den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468" y="4114598"/>
                <a:ext cx="1176028" cy="443519"/>
              </a:xfrm>
              <a:prstGeom prst="rect">
                <a:avLst/>
              </a:prstGeom>
              <a:blipFill rotWithShape="1">
                <a:blip r:embed="rId5"/>
                <a:stretch>
                  <a:fillRect b="-137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933734" y="4548158"/>
                <a:ext cx="1162762" cy="3517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sSupPr>
                        <m:e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2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200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e>
                        <m:sup>
                          <m:r>
                            <a:rPr lang="zh-TW" altLang="en-US" sz="120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zh-TW" altLang="en-US" sz="1200">
                          <a:latin typeface="Cambria Math"/>
                        </a:rPr>
                        <m:t>=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+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 i="1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zh-TW" altLang="en-US" sz="12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734" y="4548158"/>
                <a:ext cx="1162762" cy="3517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79112" y="4152184"/>
                <a:ext cx="1948097" cy="61908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>
                          <a:latin typeface="Cambria Math"/>
                        </a:rPr>
                        <m:t>𝛻</m:t>
                      </m:r>
                      <m:r>
                        <a:rPr lang="zh-TW" altLang="en-US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𝜙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12" y="4152184"/>
                <a:ext cx="1948097" cy="61908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971730" y="4199409"/>
                <a:ext cx="1785297" cy="5246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zh-TW" altLang="en-US" sz="1400" i="1">
                              <a:latin typeface="Cambria Math"/>
                            </a:rPr>
                            <m:t>𝑍</m:t>
                          </m: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z="1400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 sz="140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zh-TW" altLang="en-US" sz="1400" i="1">
                          <a:latin typeface="Cambria Math"/>
                        </a:rPr>
                        <m:t>𝑍</m:t>
                      </m:r>
                      <m:r>
                        <a:rPr lang="zh-TW" altLang="en-US" sz="140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730" y="4199409"/>
                <a:ext cx="1785297" cy="5246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958490" y="1831233"/>
                <a:ext cx="1165063" cy="3335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>
                          <a:latin typeface="Cambria Math"/>
                        </a:rPr>
                        <m:t>𝛻</m:t>
                      </m:r>
                      <m:r>
                        <a:rPr lang="zh-TW" altLang="en-US" sz="1400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𝐷</m:t>
                          </m:r>
                        </m:e>
                      </m:groupChr>
                      <m:r>
                        <a:rPr lang="zh-TW" altLang="en-US" sz="1400">
                          <a:latin typeface="Cambria Math"/>
                        </a:rPr>
                        <m:t>=4</m:t>
                      </m:r>
                      <m:r>
                        <a:rPr lang="zh-TW" altLang="en-US" sz="1400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en-US" altLang="zh-TW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8490" y="1831233"/>
                <a:ext cx="1165063" cy="333553"/>
              </a:xfrm>
              <a:prstGeom prst="rect">
                <a:avLst/>
              </a:prstGeom>
              <a:blipFill rotWithShape="1">
                <a:blip r:embed="rId9"/>
                <a:stretch>
                  <a:fillRect t="-10909" b="-181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371920" y="1735528"/>
                <a:ext cx="2011000" cy="5511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>
                          <a:latin typeface="Cambria Math"/>
                        </a:rPr>
                        <m:t>𝛻</m:t>
                      </m:r>
                      <m:r>
                        <a:rPr lang="zh-TW" altLang="en-US" sz="140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𝐻</m:t>
                          </m:r>
                        </m:e>
                      </m:groupChr>
                      <m:r>
                        <a:rPr lang="zh-TW" altLang="en-US" sz="14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4⁢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𝐽</m:t>
                          </m:r>
                        </m:e>
                      </m:groupChr>
                      <m:r>
                        <a:rPr lang="zh-TW" altLang="en-US" sz="140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𝐷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920" y="1735528"/>
                <a:ext cx="2011000" cy="55111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158919" y="1201161"/>
                <a:ext cx="956993" cy="30033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𝐵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=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>
                          <a:latin typeface="Cambria Math"/>
                        </a:rPr>
                        <m:t>×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𝐴</m:t>
                          </m:r>
                        </m:e>
                      </m:groupChr>
                    </m:oMath>
                  </m:oMathPara>
                </a14:m>
                <a:endParaRPr lang="zh-TW" altLang="en-US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919" y="1201161"/>
                <a:ext cx="956993" cy="300339"/>
              </a:xfrm>
              <a:prstGeom prst="rect">
                <a:avLst/>
              </a:prstGeom>
              <a:blipFill rotWithShape="1">
                <a:blip r:embed="rId11"/>
                <a:stretch>
                  <a:fillRect t="-12245" r="-3121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324399" y="1107930"/>
                <a:ext cx="1432443" cy="4868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𝐸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=−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2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2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2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200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399" y="1107930"/>
                <a:ext cx="1432443" cy="486800"/>
              </a:xfrm>
              <a:prstGeom prst="rect">
                <a:avLst/>
              </a:prstGeom>
              <a:blipFill rotWithShape="1">
                <a:blip r:embed="rId12"/>
                <a:stretch>
                  <a:fillRect t="-6250" r="-20851" b="-125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945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Linearly polarized plane EM waves in vacuum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320" y="2063898"/>
            <a:ext cx="2654074" cy="310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320" y="2409691"/>
            <a:ext cx="2654074" cy="307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04968" y="1256880"/>
                <a:ext cx="1654940" cy="5246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zh-TW" altLang="en-US" sz="1400" i="1">
                              <a:latin typeface="Cambria Math"/>
                            </a:rPr>
                            <m:t>𝜙</m:t>
                          </m: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z="1400" smtClean="0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 sz="140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zh-TW" altLang="en-US" sz="1400" i="1">
                          <a:latin typeface="Cambria Math"/>
                        </a:rPr>
                        <m:t>𝜙</m:t>
                      </m:r>
                      <m:r>
                        <a:rPr lang="zh-TW" altLang="en-US" sz="1400">
                          <a:latin typeface="Cambria Math"/>
                        </a:rPr>
                        <m:t>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zh-TW" altLang="en-US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4968" y="1256880"/>
                <a:ext cx="1654940" cy="5246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603984" y="1242933"/>
                <a:ext cx="2081083" cy="55252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z="1400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 sz="1400">
                              <a:latin typeface="Cambria Math"/>
                            </a:rPr>
                            <m:t>2</m:t>
                          </m:r>
                        </m:sup>
                      </m:sSup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 sz="14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4⁢</m:t>
                          </m:r>
                          <m:r>
                            <a:rPr lang="zh-TW" altLang="en-US" sz="14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sz="1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400" i="1">
                              <a:latin typeface="Cambria Math"/>
                            </a:rPr>
                            <m:t>𝐽</m:t>
                          </m:r>
                        </m:e>
                      </m:groupChr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3984" y="1242933"/>
                <a:ext cx="2081083" cy="55252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63065" y="1334530"/>
            <a:ext cx="4141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In vacuum, the wave equations become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995" y="2063898"/>
            <a:ext cx="2654075" cy="301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994" y="2400105"/>
            <a:ext cx="2654075" cy="301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545" y="2179281"/>
            <a:ext cx="1130364" cy="371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325401" y="2990150"/>
                <a:ext cx="1948097" cy="61908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>
                          <a:latin typeface="Cambria Math"/>
                        </a:rPr>
                        <m:t>𝛻</m:t>
                      </m:r>
                      <m:r>
                        <a:rPr lang="zh-TW" altLang="en-US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𝜙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401" y="2990150"/>
                <a:ext cx="1948097" cy="61908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908" y="3110520"/>
            <a:ext cx="1415975" cy="41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14783" y="2214871"/>
            <a:ext cx="136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Which gives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8478" y="3131592"/>
            <a:ext cx="3059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US" altLang="zh-TW" dirty="0" err="1" smtClean="0">
                <a:latin typeface="Cambria Math" pitchFamily="18" charset="0"/>
                <a:ea typeface="Cambria Math" pitchFamily="18" charset="0"/>
              </a:rPr>
              <a:t>Lotenz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 gauge condition 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32438" y="3132218"/>
            <a:ext cx="6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gives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436821" y="4014743"/>
                <a:ext cx="1785297" cy="5246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40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40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zh-TW" altLang="en-US" sz="1400" i="1">
                              <a:latin typeface="Cambria Math"/>
                            </a:rPr>
                            <m:t>𝑍</m:t>
                          </m:r>
                        </m:num>
                        <m:den>
                          <m:r>
                            <a:rPr lang="zh-TW" altLang="en-US" sz="1400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sz="1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sz="14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 sz="140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sz="140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zh-TW" altLang="en-US" sz="1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z="1400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 sz="140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zh-TW" altLang="en-US" sz="1400" i="1">
                          <a:latin typeface="Cambria Math"/>
                        </a:rPr>
                        <m:t>𝑍</m:t>
                      </m:r>
                      <m:r>
                        <a:rPr lang="zh-TW" altLang="en-US" sz="140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821" y="4014743"/>
                <a:ext cx="1785297" cy="5246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70832" y="4092393"/>
            <a:ext cx="5077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Since Z used in the gauge transforms also satisfies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52719" y="4767896"/>
            <a:ext cx="2959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It also has the wave solution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734" y="4767896"/>
            <a:ext cx="28561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700" y="5422037"/>
            <a:ext cx="1750418" cy="1259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2009329" y="5618414"/>
                <a:ext cx="1176028" cy="443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′=</m:t>
                      </m:r>
                      <m:r>
                        <a:rPr lang="zh-TW" altLang="en-US" sz="1200" i="1">
                          <a:latin typeface="Cambria Math"/>
                        </a:rPr>
                        <m:t>𝜙</m:t>
                      </m:r>
                      <m:r>
                        <a:rPr lang="zh-TW" altLang="en-US" sz="120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zh-TW" altLang="en-US" sz="12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 sz="1200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𝑍</m:t>
                          </m:r>
                        </m:num>
                        <m:den>
                          <m:r>
                            <a:rPr lang="zh-TW" altLang="en-US" sz="1200">
                              <a:latin typeface="Cambria Math"/>
                            </a:rPr>
                            <m:t>𝜕</m:t>
                          </m:r>
                          <m:r>
                            <a:rPr lang="zh-TW" altLang="en-US" sz="1200" i="1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329" y="5618414"/>
                <a:ext cx="1176028" cy="443519"/>
              </a:xfrm>
              <a:prstGeom prst="rect">
                <a:avLst/>
              </a:prstGeom>
              <a:blipFill rotWithShape="1">
                <a:blip r:embed="rId14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2022595" y="6051974"/>
                <a:ext cx="1162762" cy="3517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sSupPr>
                        <m:e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sz="1200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sz="1200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e>
                        <m:sup>
                          <m:r>
                            <a:rPr lang="zh-TW" altLang="en-US" sz="120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zh-TW" altLang="en-US" sz="1200">
                          <a:latin typeface="Cambria Math"/>
                        </a:rPr>
                        <m:t>=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sz="1200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sz="1200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 sz="1200">
                          <a:latin typeface="Cambria Math"/>
                        </a:rPr>
                        <m:t>+</m:t>
                      </m:r>
                      <m:r>
                        <a:rPr lang="zh-TW" altLang="en-US" sz="1200">
                          <a:latin typeface="Cambria Math"/>
                        </a:rPr>
                        <m:t>𝛻</m:t>
                      </m:r>
                      <m:r>
                        <a:rPr lang="zh-TW" altLang="en-US" sz="1200" i="1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zh-TW" altLang="en-US" sz="1200" dirty="0"/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595" y="6051974"/>
                <a:ext cx="1162762" cy="351763"/>
              </a:xfrm>
              <a:prstGeom prst="rect">
                <a:avLst/>
              </a:prstGeom>
              <a:blipFill rotWithShape="1">
                <a:blip r:embed="rId15"/>
                <a:stretch>
                  <a:fillRect t="-350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388162" y="5840173"/>
            <a:ext cx="18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Then tells us that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4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Building the </a:t>
            </a:r>
            <a:r>
              <a:rPr lang="en-US" altLang="zh-TW" dirty="0" err="1" smtClean="0"/>
              <a:t>spacetime</a:t>
            </a:r>
            <a:r>
              <a:rPr lang="en-US" altLang="zh-TW" dirty="0" smtClean="0"/>
              <a:t> compatible form of electromagnetism</a:t>
            </a:r>
            <a:endParaRPr lang="zh-TW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9513" y="1425147"/>
            <a:ext cx="85920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To work in </a:t>
            </a:r>
            <a:r>
              <a:rPr lang="en-US" altLang="zh-TW" dirty="0" err="1" smtClean="0">
                <a:latin typeface="Cambria Math" pitchFamily="18" charset="0"/>
                <a:ea typeface="Cambria Math" pitchFamily="18" charset="0"/>
              </a:rPr>
              <a:t>spacetime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, we need equations to be in tensor form such that they will be valid in any frame, in harmony with the principle of relativity.</a:t>
            </a:r>
          </a:p>
          <a:p>
            <a:endParaRPr lang="en-US" altLang="zh-TW" dirty="0">
              <a:latin typeface="Cambria Math" pitchFamily="18" charset="0"/>
              <a:ea typeface="Cambria Math" pitchFamily="18" charset="0"/>
            </a:endParaRPr>
          </a:p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It is therefore crucial to rewrite the whole set of equations in 4-form, either with 4-vectors or tensors.</a:t>
            </a:r>
          </a:p>
          <a:p>
            <a:endParaRPr lang="en-US" altLang="zh-TW" dirty="0">
              <a:latin typeface="Cambria Math" pitchFamily="18" charset="0"/>
              <a:ea typeface="Cambria Math" pitchFamily="18" charset="0"/>
            </a:endParaRPr>
          </a:p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Previously, 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we </a:t>
            </a:r>
            <a:r>
              <a:rPr lang="en-US" altLang="zh-TW" dirty="0">
                <a:latin typeface="Cambria Math" pitchFamily="18" charset="0"/>
                <a:ea typeface="Cambria Math" pitchFamily="18" charset="0"/>
              </a:rPr>
              <a:t>started off with the electric and magnetic fields </a:t>
            </a: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from the Maxwell’s equations and </a:t>
            </a:r>
            <a:r>
              <a:rPr lang="en-US" altLang="zh-TW" dirty="0">
                <a:latin typeface="Cambria Math" pitchFamily="18" charset="0"/>
                <a:ea typeface="Cambria Math" pitchFamily="18" charset="0"/>
              </a:rPr>
              <a:t>finally came to another fully equivalent form in describing things – the potentials.</a:t>
            </a:r>
          </a:p>
          <a:p>
            <a:endParaRPr lang="en-US" altLang="zh-TW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Here, we will do the reverse, we work out the potential in 4-form then find some suitable tensor to fit in the electric and magnetic fields.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50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current 4-vector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267035" y="1015510"/>
                <a:ext cx="1752852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𝜌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+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>
                              <a:latin typeface="Cambria Math"/>
                            </a:rPr>
                            <m:t>𝛻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𝐽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035" y="1015510"/>
                <a:ext cx="1752852" cy="6190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29652" y="1140352"/>
            <a:ext cx="3838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Recall the charge continuity equation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7837" y="1793934"/>
                <a:ext cx="8031892" cy="4976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Observing closely, we see that if we define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groupChr>
                          <m:groupChrPr>
                            <m:chr m:val="⇀"/>
                            <m:pos m:val="top"/>
                            <m:vertJc m:val="bot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zh-TW" altLang="en-US" i="1">
                                <a:latin typeface="Cambria Math"/>
                              </a:rPr>
                              <m:t>𝐽</m:t>
                            </m:r>
                          </m:e>
                        </m:groupChr>
                      </m:e>
                    </m:d>
                  </m:oMath>
                </a14:m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then using </a:t>
                </a:r>
                <a:endParaRPr lang="en-US" altLang="zh-TW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the continuity equation can very simply be written as </a:t>
                </a:r>
              </a:p>
              <a:p>
                <a:endParaRPr lang="en-US" altLang="zh-TW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p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sup>
                          </m:sSup>
                        </m:num>
                        <m:den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 panose="02040503050406030204" pitchFamily="18" charset="0"/>
                        </a:rPr>
                        <m:t>≡</m:t>
                      </m:r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p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sup>
                          </m:sSup>
                        </m:e>
                        <m:sub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b>
                      </m:sSub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b>
                          <m:r>
                            <a:rPr lang="zh-TW" altLang="en-US" i="1">
                              <a:latin typeface="Cambria Math"/>
                            </a:rPr>
                            <m:t>𝜇</m:t>
                          </m:r>
                        </m:sub>
                      </m:sSub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/>
                            </a:rPr>
                            <m:t>𝐽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𝜇</m:t>
                          </m:r>
                        </m:sup>
                      </m:sSup>
                      <m:r>
                        <a:rPr lang="zh-TW" altLang="en-US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zh-TW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altLang="zh-TW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(contracting a vector and a one-form gives a scalar)</a:t>
                </a:r>
              </a:p>
              <a:p>
                <a:endParaRPr lang="en-US" altLang="zh-TW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What this says is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</m:oMath>
                </a14:m>
                <a:r>
                  <a:rPr lang="zh-TW" altLang="en-US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is the correct 4-vector that compatible with space-time transforms!</a:t>
                </a:r>
              </a:p>
              <a:p>
                <a:endParaRPr lang="en-US" altLang="zh-TW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Note: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b>
                          <m:r>
                            <a:rPr lang="zh-TW" altLang="en-US" i="1">
                              <a:latin typeface="Cambria Math"/>
                            </a:rPr>
                            <m:t>𝜇</m:t>
                          </m:r>
                        </m:sub>
                      </m:sSub>
                      <m:r>
                        <a:rPr lang="zh-TW" altLang="en-US">
                          <a:latin typeface="Cambria Math"/>
                        </a:rPr>
                        <m:t>≡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zh-TW" altLang="en-US" i="1">
                                  <a:latin typeface="Cambria Math"/>
                                </a:rPr>
                                <m:t>𝜇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𝑧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altLang="zh-TW" dirty="0" smtClean="0"/>
              </a:p>
              <a:p>
                <a:endParaRPr lang="zh-TW" alt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𝜇</m:t>
                          </m:r>
                        </m:sup>
                      </m:sSup>
                      <m:r>
                        <a:rPr lang="zh-TW" altLang="en-US">
                          <a:latin typeface="Cambria Math"/>
                        </a:rPr>
                        <m:t>≡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zh-TW" altLang="en-US" i="1">
                                  <a:latin typeface="Cambria Math"/>
                                </a:rPr>
                                <m:t>𝜇</m:t>
                              </m:r>
                            </m:sub>
                          </m:sSub>
                        </m:den>
                      </m:f>
                      <m:r>
                        <a:rPr lang="zh-TW" altLang="en-US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zh-TW" altLang="en-US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  <m:r>
                                <a:rPr lang="zh-TW" altLang="en-US" i="1">
                                  <a:latin typeface="Cambria Math"/>
                                </a:rPr>
                                <m:t>𝑧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37" y="1793934"/>
                <a:ext cx="8031892" cy="4976875"/>
              </a:xfrm>
              <a:prstGeom prst="rect">
                <a:avLst/>
              </a:prstGeom>
              <a:blipFill rotWithShape="1">
                <a:blip r:embed="rId3"/>
                <a:stretch>
                  <a:fillRect l="-607" t="-12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The potential 4-vector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441894" y="906557"/>
                <a:ext cx="2347950" cy="648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zh-TW" altLang="en-US" i="1">
                              <a:latin typeface="Cambria Math"/>
                            </a:rPr>
                            <m:t>𝜙</m:t>
                          </m: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mtClean="0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zh-TW" altLang="en-US" i="1">
                          <a:latin typeface="Cambria Math"/>
                        </a:rPr>
                        <m:t>𝜙</m:t>
                      </m:r>
                      <m:r>
                        <a:rPr lang="zh-TW" altLang="en-US">
                          <a:latin typeface="Cambria Math"/>
                        </a:rPr>
                        <m:t>=4⁢</m:t>
                      </m:r>
                      <m:r>
                        <a:rPr lang="zh-TW" altLang="en-US" i="1">
                          <a:latin typeface="Cambria Math"/>
                        </a:rPr>
                        <m:t>𝜋</m:t>
                      </m:r>
                      <m:r>
                        <a:rPr lang="zh-TW" altLang="en-US">
                          <a:latin typeface="Cambria Math"/>
                        </a:rPr>
                        <m:t>⁢</m:t>
                      </m:r>
                      <m:r>
                        <a:rPr lang="zh-TW" altLang="en-US" i="1">
                          <a:latin typeface="Cambria Math"/>
                        </a:rPr>
                        <m:t>𝜌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894" y="906557"/>
                <a:ext cx="2347950" cy="6481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953758" y="895212"/>
                <a:ext cx="2625270" cy="6840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>
                                  <a:latin typeface="Cambria Math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𝐴</m:t>
                              </m:r>
                            </m:e>
                          </m:groupChr>
                        </m:num>
                        <m:den>
                          <m:r>
                            <a:rPr lang="zh-TW" altLang="en-US">
                              <a:latin typeface="Cambria Math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zh-TW" altLang="en-US" smtClean="0">
                              <a:latin typeface="Cambria Math"/>
                            </a:rPr>
                            <m:t>𝛻</m:t>
                          </m:r>
                        </m:e>
                        <m:sup>
                          <m:r>
                            <a:rPr lang="zh-TW" altLang="en-US">
                              <a:latin typeface="Cambria Math"/>
                            </a:rPr>
                            <m:t>2</m:t>
                          </m:r>
                        </m:sup>
                      </m:sSup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𝐴</m:t>
                          </m:r>
                        </m:e>
                      </m:groupChr>
                      <m:r>
                        <a:rPr lang="zh-TW" alt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zh-TW" altLang="en-US">
                              <a:latin typeface="Cambria Math"/>
                            </a:rPr>
                            <m:t>4⁢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zh-TW" altLang="en-US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zh-TW" altLang="en-US">
                          <a:latin typeface="Cambria Math"/>
                        </a:rPr>
                        <m:t>⁢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zh-TW" altLang="en-US" i="1">
                              <a:latin typeface="Cambria Math"/>
                            </a:rPr>
                          </m:ctrlPr>
                        </m:groupChrPr>
                        <m:e>
                          <m:r>
                            <a:rPr lang="zh-TW" altLang="en-US" i="1">
                              <a:latin typeface="Cambria Math"/>
                            </a:rPr>
                            <m:t>𝐽</m:t>
                          </m:r>
                        </m:e>
                      </m:groupCh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758" y="895212"/>
                <a:ext cx="2625270" cy="68403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35459" y="1045987"/>
            <a:ext cx="272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Recall the wave equations</a:t>
            </a:r>
            <a:endParaRPr lang="zh-TW" altLang="en-US" dirty="0" smtClean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43225" y="1579245"/>
                <a:ext cx="8627780" cy="5095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We can see that in both cases we have the operator </a:t>
                </a:r>
                <a14:m>
                  <m:oMath xmlns:m="http://schemas.openxmlformats.org/officeDocument/2006/math">
                    <m:r>
                      <a:rPr lang="zh-TW" altLang="en-US">
                        <a:latin typeface="Cambria Math" panose="02040503050406030204" pitchFamily="18" charset="0"/>
                      </a:rPr>
                      <m:t>⁢</m:t>
                    </m:r>
                    <m:f>
                      <m:fPr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TW" alt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p>
                            <m:r>
                              <a:rPr lang="zh-TW" alt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zh-TW" alt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zh-TW" alt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zh-TW" altLang="en-US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𝛻</m:t>
                        </m:r>
                      </m:e>
                      <m:sup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zh-TW" altLang="en-US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acting on either </a:t>
                </a:r>
                <a14:m>
                  <m:oMath xmlns:m="http://schemas.openxmlformats.org/officeDocument/2006/math">
                    <m:r>
                      <a:rPr lang="zh-TW" altLang="en-US" i="1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zh-TW" altLang="en-US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or </a:t>
                </a:r>
                <a14:m>
                  <m:oMath xmlns:m="http://schemas.openxmlformats.org/officeDocument/2006/math">
                    <m:groupChr>
                      <m:groupChrPr>
                        <m:chr m:val="⇀"/>
                        <m:pos m:val="top"/>
                        <m:vertJc m:val="bot"/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/>
                          </m:r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groupChr>
                  </m:oMath>
                </a14:m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endParaRPr lang="en-US" altLang="zh-TW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Is that operator also related to some 4-vector?</a:t>
                </a:r>
              </a:p>
              <a:p>
                <a:endParaRPr lang="en-US" altLang="zh-TW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Apparently, Yes! It is the square of the gradient operator!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</m:e>
                        <m:sup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p>
                      </m:sSup>
                      <m:sSub>
                        <m:sSub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</m:e>
                        <m:sub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=−(</m:t>
                      </m:r>
                      <m:f>
                        <m:f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zh-TW" alt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zh-TW" alt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p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>
                  <a:latin typeface="Cambria Math" panose="02040503050406030204" pitchFamily="18" charset="0"/>
                </a:endParaRPr>
              </a:p>
              <a:p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Then,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p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zh-TW" alt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zh-TW" altLang="en-US">
                            <a:latin typeface="Cambria Math" panose="02040503050406030204" pitchFamily="18" charset="0"/>
                          </a:rPr>
                          <m:t>,</m:t>
                        </m:r>
                        <m:groupChr>
                          <m:groupChrPr>
                            <m:chr m:val="⇀"/>
                            <m:pos m:val="top"/>
                            <m:vertJc m:val="bot"/>
                            <m:ctrlPr>
                              <a:rPr lang="zh-TW" altLang="en-US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</m:groupChr>
                      </m:e>
                    </m:d>
                  </m:oMath>
                </a14:m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 is a 4-vector as we have demonstrated, we can also define the 4-potential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p>
                      </m:sSup>
                      <m:r>
                        <a:rPr lang="zh-TW" altLang="en-US">
                          <a:latin typeface="Cambria Math" panose="02040503050406030204" pitchFamily="18" charset="0"/>
                        </a:rPr>
                        <m:t>≡</m:t>
                      </m:r>
                      <m:d>
                        <m:d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𝜙</m:t>
                          </m:r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,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zh-TW" altLang="en-US" i="1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groupChr>
                        </m:e>
                      </m:d>
                    </m:oMath>
                  </m:oMathPara>
                </a14:m>
                <a:endParaRPr lang="zh-TW" altLang="en-US" dirty="0">
                  <a:latin typeface="Cambria Math" panose="02040503050406030204" pitchFamily="18" charset="0"/>
                </a:endParaRPr>
              </a:p>
              <a:p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:r>
                  <a:rPr lang="en-US" altLang="zh-TW" dirty="0" smtClean="0">
                    <a:latin typeface="Cambria Math" pitchFamily="18" charset="0"/>
                    <a:ea typeface="Cambria Math" pitchFamily="18" charset="0"/>
                  </a:rPr>
                  <a:t>Then, the wave equations are simply, in 4-form,</a:t>
                </a:r>
              </a:p>
              <a:p>
                <a:endParaRPr lang="en-US" altLang="zh-TW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</m:e>
                        <m:sup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  <m:sSub>
                        <m:sSub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>
                              <a:latin typeface="Cambria Math" panose="02040503050406030204" pitchFamily="18" charset="0"/>
                            </a:rPr>
                            <m:t>𝜕</m:t>
                          </m:r>
                        </m:e>
                        <m:sub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sSup>
                        <m:sSup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  <m:r>
                        <a:rPr lang="zh-TW" alt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zh-TW" altLang="en-US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zh-TW" altLang="en-US" i="1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p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</m:oMath>
                  </m:oMathPara>
                </a14:m>
                <a:endParaRPr lang="en-US" altLang="zh-TW" dirty="0" smtClean="0">
                  <a:latin typeface="Cambria Math" panose="02040503050406030204" pitchFamily="18" charset="0"/>
                </a:endParaRPr>
              </a:p>
              <a:p>
                <a:r>
                  <a:rPr lang="en-US" altLang="zh-TW" dirty="0" smtClean="0">
                    <a:latin typeface="Cambria Math" panose="02040503050406030204" pitchFamily="18" charset="0"/>
                  </a:rPr>
                  <a:t>And the Lorenz gauge condition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i="1">
                              <a:latin typeface="Cambria Math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zh-TW" alt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zh-TW" altLang="en-US" i="1">
                                  <a:latin typeface="Cambria Math"/>
                                </a:rPr>
                                <m:t>𝛼</m:t>
                              </m:r>
                            </m:sup>
                          </m:sSup>
                        </m:e>
                        <m:sub>
                          <m:r>
                            <a:rPr lang="zh-TW" altLang="en-US">
                              <a:latin typeface="Cambria Math"/>
                            </a:rPr>
                            <m:t>,</m:t>
                          </m:r>
                          <m:r>
                            <a:rPr lang="zh-TW" altLang="en-US" i="1">
                              <a:latin typeface="Cambria Math"/>
                            </a:rPr>
                            <m:t>𝛼</m:t>
                          </m:r>
                        </m:sub>
                      </m:sSub>
                      <m:r>
                        <a:rPr lang="zh-TW" altLang="en-US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25" y="1579245"/>
                <a:ext cx="8627780" cy="5095754"/>
              </a:xfrm>
              <a:prstGeom prst="rect">
                <a:avLst/>
              </a:prstGeom>
              <a:blipFill rotWithShape="1">
                <a:blip r:embed="rId4"/>
                <a:stretch>
                  <a:fillRect l="-56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6538157" y="6188463"/>
                <a:ext cx="2247988" cy="4090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:r>
                  <a:rPr lang="en-US" altLang="zh-TW" sz="1400" dirty="0" smtClean="0"/>
                  <a:t>Reminder: </a:t>
                </a:r>
                <a14:m>
                  <m:oMath xmlns:m="http://schemas.openxmlformats.org/officeDocument/2006/math">
                    <m:r>
                      <a:rPr lang="zh-TW" altLang="en-US" sz="1400">
                        <a:latin typeface="Cambria Math"/>
                      </a:rPr>
                      <m:t>𝛻</m:t>
                    </m:r>
                    <m:r>
                      <a:rPr lang="zh-TW" altLang="en-US" sz="1400">
                        <a:latin typeface="Cambria Math"/>
                      </a:rPr>
                      <m:t>·</m:t>
                    </m:r>
                    <m:groupChr>
                      <m:groupChrPr>
                        <m:chr m:val="⇀"/>
                        <m:pos m:val="top"/>
                        <m:vertJc m:val="bot"/>
                        <m:ctrlPr>
                          <a:rPr lang="zh-TW" altLang="en-US" sz="1400" i="1">
                            <a:latin typeface="Cambria Math"/>
                          </a:rPr>
                        </m:ctrlPr>
                      </m:groupChrPr>
                      <m:e>
                        <m:r>
                          <a:rPr lang="zh-TW" altLang="en-US" sz="1400" i="1">
                            <a:latin typeface="Cambria Math"/>
                          </a:rPr>
                          <m:t>𝐴</m:t>
                        </m:r>
                      </m:e>
                    </m:groupChr>
                    <m:r>
                      <a:rPr lang="zh-TW" altLang="en-US" sz="140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zh-TW" altLang="en-US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zh-TW" altLang="en-US" sz="1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zh-TW" altLang="en-US" sz="1400" i="1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zh-TW" altLang="en-US" sz="1400">
                        <a:latin typeface="Cambria Math"/>
                      </a:rPr>
                      <m:t>⁢</m:t>
                    </m:r>
                    <m:f>
                      <m:fPr>
                        <m:ctrlPr>
                          <a:rPr lang="zh-TW" altLang="en-US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zh-TW" altLang="en-US" sz="1400">
                            <a:latin typeface="Cambria Math"/>
                          </a:rPr>
                          <m:t>𝜕</m:t>
                        </m:r>
                        <m:r>
                          <a:rPr lang="zh-TW" altLang="en-US" sz="1400" i="1">
                            <a:latin typeface="Cambria Math"/>
                          </a:rPr>
                          <m:t>𝜙</m:t>
                        </m:r>
                      </m:num>
                      <m:den>
                        <m:r>
                          <a:rPr lang="zh-TW" altLang="en-US" sz="1400">
                            <a:latin typeface="Cambria Math"/>
                          </a:rPr>
                          <m:t>𝜕</m:t>
                        </m:r>
                        <m:r>
                          <a:rPr lang="zh-TW" altLang="en-US" sz="1400" i="1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zh-TW" altLang="en-US" sz="1400">
                        <a:latin typeface="Cambria Math"/>
                      </a:rPr>
                      <m:t>=0</m:t>
                    </m:r>
                  </m:oMath>
                </a14:m>
                <a:endParaRPr lang="zh-TW" altLang="en-US" sz="14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157" y="6188463"/>
                <a:ext cx="2247988" cy="409086"/>
              </a:xfrm>
              <a:prstGeom prst="rect">
                <a:avLst/>
              </a:prstGeom>
              <a:blipFill rotWithShape="1">
                <a:blip r:embed="rId5"/>
                <a:stretch>
                  <a:fillRect l="-815" t="-2985" b="-447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smtClean="0">
            <a:latin typeface="Cambria Math" pitchFamily="18" charset="0"/>
            <a:ea typeface="Cambria Math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5711</TotalTime>
  <Words>3478</Words>
  <Application>Microsoft Office PowerPoint</Application>
  <PresentationFormat>On-screen Show (4:3)</PresentationFormat>
  <Paragraphs>177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BH Astrophys Ch6.6</vt:lpstr>
      <vt:lpstr>The Maxwell equations  – how charges produce fields</vt:lpstr>
      <vt:lpstr>Energy momentum equations  – How fields affect particles</vt:lpstr>
      <vt:lpstr>The scalar and vector potentials</vt:lpstr>
      <vt:lpstr>The Lorenz Gauge</vt:lpstr>
      <vt:lpstr>Linearly polarized plane EM waves in vacuum</vt:lpstr>
      <vt:lpstr>Building the spacetime compatible form of electromagnetism</vt:lpstr>
      <vt:lpstr>The current 4-vector</vt:lpstr>
      <vt:lpstr>The potential 4-vector</vt:lpstr>
      <vt:lpstr>Gauge-free form</vt:lpstr>
      <vt:lpstr>Towards the Maxwell equations</vt:lpstr>
      <vt:lpstr>The Maxwell’s equations in 4-form</vt:lpstr>
      <vt:lpstr>The Maxwell’s equations in 4-form (cont’)</vt:lpstr>
      <vt:lpstr>The Maxwell’s equations in 4-form (cont’)</vt:lpstr>
      <vt:lpstr>4-force</vt:lpstr>
      <vt:lpstr>Plane EM waves in 4-form</vt:lpstr>
      <vt:lpstr>Fluid aspects next week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</dc:creator>
  <cp:lastModifiedBy>Brian</cp:lastModifiedBy>
  <cp:revision>49</cp:revision>
  <dcterms:created xsi:type="dcterms:W3CDTF">2006-08-16T00:00:00Z</dcterms:created>
  <dcterms:modified xsi:type="dcterms:W3CDTF">2013-10-14T08:32:13Z</dcterms:modified>
</cp:coreProperties>
</file>